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png" ContentType="image/png"/>
  <Override PartName="/ppt/slides/slide1.xml" ContentType="application/vnd.openxmlformats-officedocument.presentationml.slide+xml"/>
  <Default Extension="jpg" ContentType="image/jpg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</p:sldIdLst>
  <p:sldSz cx="12192000" cy="7893050"/>
  <p:notesSz cx="12192000" cy="789305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050" b="1" i="0">
                <a:solidFill>
                  <a:schemeClr val="bg1"/>
                </a:solidFill>
                <a:latin typeface="Malgun Gothic"/>
                <a:cs typeface="Malgun Gothic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050" b="1" i="0">
                <a:solidFill>
                  <a:schemeClr val="bg1"/>
                </a:solidFill>
                <a:latin typeface="Malgun Gothic"/>
                <a:cs typeface="Malgun Gothic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70103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050" b="1" i="0">
                <a:solidFill>
                  <a:schemeClr val="bg1"/>
                </a:solidFill>
                <a:latin typeface="Malgun Gothic"/>
                <a:cs typeface="Malgun Gothic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050" b="1" i="0">
                <a:solidFill>
                  <a:schemeClr val="bg1"/>
                </a:solidFill>
                <a:latin typeface="Malgun Gothic"/>
                <a:cs typeface="Malgun Gothic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68299" y="323722"/>
            <a:ext cx="1739900" cy="4908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050" b="1" i="0">
                <a:solidFill>
                  <a:schemeClr val="bg1"/>
                </a:solidFill>
                <a:latin typeface="Malgun Gothic"/>
                <a:cs typeface="Malgun Gothic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09600" y="1577340"/>
            <a:ext cx="1097280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Relationship Id="rId3" Type="http://schemas.openxmlformats.org/officeDocument/2006/relationships/image" Target="../media/image3.jp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Relationship Id="rId9" Type="http://schemas.openxmlformats.org/officeDocument/2006/relationships/image" Target="../media/image16.png"/><Relationship Id="rId10" Type="http://schemas.openxmlformats.org/officeDocument/2006/relationships/image" Target="../media/image17.png"/><Relationship Id="rId11" Type="http://schemas.openxmlformats.org/officeDocument/2006/relationships/image" Target="../media/image18.png"/><Relationship Id="rId12" Type="http://schemas.openxmlformats.org/officeDocument/2006/relationships/image" Target="../media/image19.png"/><Relationship Id="rId13" Type="http://schemas.openxmlformats.org/officeDocument/2006/relationships/image" Target="../media/image20.png"/><Relationship Id="rId14" Type="http://schemas.openxmlformats.org/officeDocument/2006/relationships/image" Target="../media/image21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7" Type="http://schemas.openxmlformats.org/officeDocument/2006/relationships/image" Target="../media/image27.png"/><Relationship Id="rId8" Type="http://schemas.openxmlformats.org/officeDocument/2006/relationships/image" Target="../media/image28.png"/><Relationship Id="rId9" Type="http://schemas.openxmlformats.org/officeDocument/2006/relationships/image" Target="../media/image11.png"/><Relationship Id="rId10" Type="http://schemas.openxmlformats.org/officeDocument/2006/relationships/image" Target="../media/image29.png"/><Relationship Id="rId11" Type="http://schemas.openxmlformats.org/officeDocument/2006/relationships/image" Target="../media/image30.png"/><Relationship Id="rId12" Type="http://schemas.openxmlformats.org/officeDocument/2006/relationships/image" Target="../media/image31.png"/><Relationship Id="rId13" Type="http://schemas.openxmlformats.org/officeDocument/2006/relationships/image" Target="../media/image32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6" Type="http://schemas.openxmlformats.org/officeDocument/2006/relationships/image" Target="../media/image37.png"/><Relationship Id="rId7" Type="http://schemas.openxmlformats.org/officeDocument/2006/relationships/image" Target="../media/image38.png"/><Relationship Id="rId8" Type="http://schemas.openxmlformats.org/officeDocument/2006/relationships/image" Target="../media/image39.png"/><Relationship Id="rId9" Type="http://schemas.openxmlformats.org/officeDocument/2006/relationships/image" Target="../media/image40.png"/><Relationship Id="rId10" Type="http://schemas.openxmlformats.org/officeDocument/2006/relationships/image" Target="../media/image41.png"/><Relationship Id="rId11" Type="http://schemas.openxmlformats.org/officeDocument/2006/relationships/image" Target="../media/image42.png"/><Relationship Id="rId12" Type="http://schemas.openxmlformats.org/officeDocument/2006/relationships/image" Target="../media/image43.png"/><Relationship Id="rId13" Type="http://schemas.openxmlformats.org/officeDocument/2006/relationships/image" Target="../media/image44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5.png"/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5" Type="http://schemas.openxmlformats.org/officeDocument/2006/relationships/image" Target="../media/image48.png"/><Relationship Id="rId6" Type="http://schemas.openxmlformats.org/officeDocument/2006/relationships/image" Target="../media/image49.png"/><Relationship Id="rId7" Type="http://schemas.openxmlformats.org/officeDocument/2006/relationships/image" Target="../media/image50.png"/><Relationship Id="rId8" Type="http://schemas.openxmlformats.org/officeDocument/2006/relationships/image" Target="../media/image51.png"/><Relationship Id="rId9" Type="http://schemas.openxmlformats.org/officeDocument/2006/relationships/image" Target="../media/image52.png"/><Relationship Id="rId10" Type="http://schemas.openxmlformats.org/officeDocument/2006/relationships/image" Target="../media/image53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1999" cy="6857999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96000" y="380999"/>
              <a:ext cx="6095999" cy="6096000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95999" y="0"/>
              <a:ext cx="6095999" cy="6857999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09599" y="1638300"/>
              <a:ext cx="609599" cy="38099"/>
            </a:xfrm>
            <a:prstGeom prst="rect">
              <a:avLst/>
            </a:prstGeom>
          </p:spPr>
        </p:pic>
      </p:grpSp>
      <p:sp>
        <p:nvSpPr>
          <p:cNvPr id="7" name="object 7" descr=""/>
          <p:cNvSpPr txBox="1"/>
          <p:nvPr/>
        </p:nvSpPr>
        <p:spPr>
          <a:xfrm>
            <a:off x="596899" y="1263111"/>
            <a:ext cx="1854200" cy="3009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800" spc="-270">
                <a:solidFill>
                  <a:srgbClr val="D0D5DA"/>
                </a:solidFill>
                <a:latin typeface="Microsoft Sans Serif"/>
                <a:cs typeface="Microsoft Sans Serif"/>
              </a:rPr>
              <a:t>1X</a:t>
            </a:r>
            <a:r>
              <a:rPr dirty="0" sz="1800" spc="-155">
                <a:solidFill>
                  <a:srgbClr val="D0D5DA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145">
                <a:solidFill>
                  <a:srgbClr val="D0D5DA"/>
                </a:solidFill>
                <a:latin typeface="Microsoft Sans Serif"/>
                <a:cs typeface="Microsoft Sans Serif"/>
              </a:rPr>
              <a:t>Technologies </a:t>
            </a:r>
            <a:r>
              <a:rPr dirty="0" sz="1700" spc="-130">
                <a:solidFill>
                  <a:srgbClr val="D0D5DA"/>
                </a:solidFill>
                <a:latin typeface="SimSun"/>
                <a:cs typeface="SimSun"/>
              </a:rPr>
              <a:t>呈獻</a:t>
            </a:r>
            <a:endParaRPr sz="1700">
              <a:latin typeface="SimSun"/>
              <a:cs typeface="SimSun"/>
            </a:endParaRPr>
          </a:p>
        </p:txBody>
      </p:sp>
      <p:pic>
        <p:nvPicPr>
          <p:cNvPr id="8" name="object 8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962150" y="1924050"/>
            <a:ext cx="2857499" cy="828674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596899" y="1738371"/>
            <a:ext cx="1739900" cy="1482725"/>
          </a:xfrm>
          <a:prstGeom prst="rect"/>
        </p:spPr>
        <p:txBody>
          <a:bodyPr wrap="square" lIns="0" tIns="2171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710"/>
              </a:spcBef>
            </a:pPr>
            <a:r>
              <a:rPr dirty="0" sz="5000" spc="-440">
                <a:latin typeface="Arial"/>
                <a:cs typeface="Arial"/>
              </a:rPr>
              <a:t>NEO</a:t>
            </a:r>
            <a:endParaRPr sz="5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00"/>
              </a:spcBef>
            </a:pPr>
            <a:r>
              <a:rPr dirty="0" sz="2550" spc="-320" b="0">
                <a:solidFill>
                  <a:srgbClr val="F2F4F5"/>
                </a:solidFill>
                <a:latin typeface="SimSun"/>
                <a:cs typeface="SimSun"/>
              </a:rPr>
              <a:t>智慧家庭夥伴</a:t>
            </a:r>
            <a:endParaRPr sz="2550">
              <a:latin typeface="SimSun"/>
              <a:cs typeface="SimSun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596899" y="3618076"/>
            <a:ext cx="3454400" cy="1955164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12700" marR="5080">
              <a:lnSpc>
                <a:spcPct val="112700"/>
              </a:lnSpc>
              <a:spcBef>
                <a:spcPts val="75"/>
              </a:spcBef>
            </a:pPr>
            <a:r>
              <a:rPr dirty="0" sz="1700" spc="-210">
                <a:solidFill>
                  <a:srgbClr val="D0D5DA"/>
                </a:solidFill>
                <a:latin typeface="SimSun"/>
                <a:cs typeface="SimSun"/>
              </a:rPr>
              <a:t>專為家庭環境設計的新世代人形機器人，結合輕量化設計與強大</a:t>
            </a:r>
            <a:r>
              <a:rPr dirty="0" sz="1800" spc="-25">
                <a:solidFill>
                  <a:srgbClr val="D0D5DA"/>
                </a:solidFill>
                <a:latin typeface="Microsoft Sans Serif"/>
                <a:cs typeface="Microsoft Sans Serif"/>
              </a:rPr>
              <a:t>AI</a:t>
            </a:r>
            <a:r>
              <a:rPr dirty="0" sz="1700" spc="-25">
                <a:solidFill>
                  <a:srgbClr val="D0D5DA"/>
                </a:solidFill>
                <a:latin typeface="SimSun"/>
                <a:cs typeface="SimSun"/>
              </a:rPr>
              <a:t>，</a:t>
            </a:r>
            <a:endParaRPr sz="1700">
              <a:latin typeface="SimSun"/>
              <a:cs typeface="SimSun"/>
            </a:endParaRPr>
          </a:p>
          <a:p>
            <a:pPr marL="12700">
              <a:lnSpc>
                <a:spcPct val="100000"/>
              </a:lnSpc>
              <a:spcBef>
                <a:spcPts val="415"/>
              </a:spcBef>
            </a:pPr>
            <a:r>
              <a:rPr dirty="0" sz="1700" spc="-200">
                <a:solidFill>
                  <a:srgbClr val="D0D5DA"/>
                </a:solidFill>
                <a:latin typeface="SimSun"/>
                <a:cs typeface="SimSun"/>
              </a:rPr>
              <a:t>為您提供安全、直觀的生活協助。</a:t>
            </a:r>
            <a:endParaRPr sz="1700">
              <a:latin typeface="SimSun"/>
              <a:cs typeface="SimSun"/>
            </a:endParaRPr>
          </a:p>
          <a:p>
            <a:pPr>
              <a:lnSpc>
                <a:spcPct val="100000"/>
              </a:lnSpc>
            </a:pPr>
            <a:endParaRPr sz="1500">
              <a:latin typeface="SimSun"/>
              <a:cs typeface="SimSun"/>
            </a:endParaRPr>
          </a:p>
          <a:p>
            <a:pPr>
              <a:lnSpc>
                <a:spcPct val="100000"/>
              </a:lnSpc>
              <a:spcBef>
                <a:spcPts val="65"/>
              </a:spcBef>
            </a:pPr>
            <a:endParaRPr sz="1500">
              <a:latin typeface="SimSun"/>
              <a:cs typeface="SimSun"/>
            </a:endParaRPr>
          </a:p>
          <a:p>
            <a:pPr marL="12700">
              <a:lnSpc>
                <a:spcPct val="100000"/>
              </a:lnSpc>
              <a:tabLst>
                <a:tab pos="1097915" algn="l"/>
                <a:tab pos="1983739" algn="l"/>
              </a:tabLst>
            </a:pPr>
            <a:r>
              <a:rPr dirty="0" sz="1150" spc="-110">
                <a:solidFill>
                  <a:srgbClr val="9CA2AF"/>
                </a:solidFill>
                <a:latin typeface="SimSun"/>
                <a:cs typeface="SimSun"/>
              </a:rPr>
              <a:t>身</a:t>
            </a:r>
            <a:r>
              <a:rPr dirty="0" sz="1150" spc="-50">
                <a:solidFill>
                  <a:srgbClr val="9CA2AF"/>
                </a:solidFill>
                <a:latin typeface="SimSun"/>
                <a:cs typeface="SimSun"/>
              </a:rPr>
              <a:t>高</a:t>
            </a:r>
            <a:r>
              <a:rPr dirty="0" sz="1150">
                <a:solidFill>
                  <a:srgbClr val="9CA2AF"/>
                </a:solidFill>
                <a:latin typeface="SimSun"/>
                <a:cs typeface="SimSun"/>
              </a:rPr>
              <a:t>	</a:t>
            </a:r>
            <a:r>
              <a:rPr dirty="0" sz="1150" spc="-110">
                <a:solidFill>
                  <a:srgbClr val="9CA2AF"/>
                </a:solidFill>
                <a:latin typeface="SimSun"/>
                <a:cs typeface="SimSun"/>
              </a:rPr>
              <a:t>體</a:t>
            </a:r>
            <a:r>
              <a:rPr dirty="0" sz="1150" spc="-50">
                <a:solidFill>
                  <a:srgbClr val="9CA2AF"/>
                </a:solidFill>
                <a:latin typeface="SimSun"/>
                <a:cs typeface="SimSun"/>
              </a:rPr>
              <a:t>重</a:t>
            </a:r>
            <a:r>
              <a:rPr dirty="0" sz="1150">
                <a:solidFill>
                  <a:srgbClr val="9CA2AF"/>
                </a:solidFill>
                <a:latin typeface="SimSun"/>
                <a:cs typeface="SimSun"/>
              </a:rPr>
              <a:t>	</a:t>
            </a:r>
            <a:r>
              <a:rPr dirty="0" sz="1150" spc="-110">
                <a:solidFill>
                  <a:srgbClr val="9CA2AF"/>
                </a:solidFill>
                <a:latin typeface="SimSun"/>
                <a:cs typeface="SimSun"/>
              </a:rPr>
              <a:t>負載能</a:t>
            </a:r>
            <a:r>
              <a:rPr dirty="0" sz="1150" spc="-50">
                <a:solidFill>
                  <a:srgbClr val="9CA2AF"/>
                </a:solidFill>
                <a:latin typeface="SimSun"/>
                <a:cs typeface="SimSun"/>
              </a:rPr>
              <a:t>力</a:t>
            </a:r>
            <a:endParaRPr sz="1150">
              <a:latin typeface="SimSun"/>
              <a:cs typeface="SimSun"/>
            </a:endParaRPr>
          </a:p>
          <a:p>
            <a:pPr marL="12700">
              <a:lnSpc>
                <a:spcPct val="100000"/>
              </a:lnSpc>
              <a:spcBef>
                <a:spcPts val="170"/>
              </a:spcBef>
              <a:tabLst>
                <a:tab pos="1097915" algn="l"/>
                <a:tab pos="1983739" algn="l"/>
              </a:tabLst>
            </a:pPr>
            <a:r>
              <a:rPr dirty="0" sz="2150" spc="-175">
                <a:solidFill>
                  <a:srgbClr val="FFFFFF"/>
                </a:solidFill>
                <a:latin typeface="Microsoft Sans Serif"/>
                <a:cs typeface="Microsoft Sans Serif"/>
              </a:rPr>
              <a:t>165</a:t>
            </a:r>
            <a:r>
              <a:rPr dirty="0" sz="2150" spc="-15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150" spc="-25">
                <a:solidFill>
                  <a:srgbClr val="FFFFFF"/>
                </a:solidFill>
                <a:latin typeface="Microsoft Sans Serif"/>
                <a:cs typeface="Microsoft Sans Serif"/>
              </a:rPr>
              <a:t>cm</a:t>
            </a:r>
            <a:r>
              <a:rPr dirty="0" sz="215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dirty="0" sz="2150" spc="-170">
                <a:solidFill>
                  <a:srgbClr val="FFFFFF"/>
                </a:solidFill>
                <a:latin typeface="Microsoft Sans Serif"/>
                <a:cs typeface="Microsoft Sans Serif"/>
              </a:rPr>
              <a:t>30</a:t>
            </a:r>
            <a:r>
              <a:rPr dirty="0" sz="2150" spc="-17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150" spc="-25">
                <a:solidFill>
                  <a:srgbClr val="FFFFFF"/>
                </a:solidFill>
                <a:latin typeface="Microsoft Sans Serif"/>
                <a:cs typeface="Microsoft Sans Serif"/>
              </a:rPr>
              <a:t>kg</a:t>
            </a:r>
            <a:r>
              <a:rPr dirty="0" sz="215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dirty="0" sz="2150" spc="-170">
                <a:solidFill>
                  <a:srgbClr val="FFFFFF"/>
                </a:solidFill>
                <a:latin typeface="Microsoft Sans Serif"/>
                <a:cs typeface="Microsoft Sans Serif"/>
              </a:rPr>
              <a:t>20</a:t>
            </a:r>
            <a:r>
              <a:rPr dirty="0" sz="2150" spc="-18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150" spc="-25">
                <a:solidFill>
                  <a:srgbClr val="FFFFFF"/>
                </a:solidFill>
                <a:latin typeface="Microsoft Sans Serif"/>
                <a:cs typeface="Microsoft Sans Serif"/>
              </a:rPr>
              <a:t>kg</a:t>
            </a:r>
            <a:endParaRPr sz="2150">
              <a:latin typeface="Microsoft Sans Serif"/>
              <a:cs typeface="Microsoft Sans Serif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596899" y="6157163"/>
            <a:ext cx="1735455" cy="24574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450" spc="-80">
                <a:solidFill>
                  <a:srgbClr val="6A7280"/>
                </a:solidFill>
                <a:latin typeface="Microsoft Sans Serif"/>
                <a:cs typeface="Microsoft Sans Serif"/>
              </a:rPr>
              <a:t>©</a:t>
            </a:r>
            <a:r>
              <a:rPr dirty="0" sz="1450" spc="-100">
                <a:solidFill>
                  <a:srgbClr val="6A7280"/>
                </a:solidFill>
                <a:latin typeface="Microsoft Sans Serif"/>
                <a:cs typeface="Microsoft Sans Serif"/>
              </a:rPr>
              <a:t> </a:t>
            </a:r>
            <a:r>
              <a:rPr dirty="0" sz="1450" spc="-140">
                <a:solidFill>
                  <a:srgbClr val="6A7280"/>
                </a:solidFill>
                <a:latin typeface="Microsoft Sans Serif"/>
                <a:cs typeface="Microsoft Sans Serif"/>
              </a:rPr>
              <a:t>2025</a:t>
            </a:r>
            <a:r>
              <a:rPr dirty="0" sz="1450" spc="-60">
                <a:solidFill>
                  <a:srgbClr val="6A7280"/>
                </a:solidFill>
                <a:latin typeface="Microsoft Sans Serif"/>
                <a:cs typeface="Microsoft Sans Serif"/>
              </a:rPr>
              <a:t> </a:t>
            </a:r>
            <a:r>
              <a:rPr dirty="0" sz="1450" spc="-215">
                <a:solidFill>
                  <a:srgbClr val="6A7280"/>
                </a:solidFill>
                <a:latin typeface="Microsoft Sans Serif"/>
                <a:cs typeface="Microsoft Sans Serif"/>
              </a:rPr>
              <a:t>1X</a:t>
            </a:r>
            <a:r>
              <a:rPr dirty="0" sz="1450" spc="-85">
                <a:solidFill>
                  <a:srgbClr val="6A7280"/>
                </a:solidFill>
                <a:latin typeface="Microsoft Sans Serif"/>
                <a:cs typeface="Microsoft Sans Serif"/>
              </a:rPr>
              <a:t> </a:t>
            </a:r>
            <a:r>
              <a:rPr dirty="0" sz="1450" spc="-100">
                <a:solidFill>
                  <a:srgbClr val="6A7280"/>
                </a:solidFill>
                <a:latin typeface="Microsoft Sans Serif"/>
                <a:cs typeface="Microsoft Sans Serif"/>
              </a:rPr>
              <a:t>Technologies</a:t>
            </a:r>
            <a:endParaRPr sz="1450">
              <a:latin typeface="Microsoft Sans Serif"/>
              <a:cs typeface="Microsoft Sans Serif"/>
            </a:endParaRPr>
          </a:p>
        </p:txBody>
      </p:sp>
      <p:grpSp>
        <p:nvGrpSpPr>
          <p:cNvPr id="12" name="object 12" descr=""/>
          <p:cNvGrpSpPr/>
          <p:nvPr/>
        </p:nvGrpSpPr>
        <p:grpSpPr>
          <a:xfrm>
            <a:off x="6096000" y="0"/>
            <a:ext cx="4762500" cy="6858000"/>
            <a:chOff x="6096000" y="0"/>
            <a:chExt cx="4762500" cy="6858000"/>
          </a:xfrm>
        </p:grpSpPr>
        <p:pic>
          <p:nvPicPr>
            <p:cNvPr id="13" name="object 13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096000" y="0"/>
              <a:ext cx="1219199" cy="6857999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706099" y="6210299"/>
              <a:ext cx="152399" cy="152399"/>
            </a:xfrm>
            <a:prstGeom prst="rect">
              <a:avLst/>
            </a:prstGeom>
          </p:spPr>
        </p:pic>
      </p:grpSp>
      <p:sp>
        <p:nvSpPr>
          <p:cNvPr id="15" name="object 15" descr=""/>
          <p:cNvSpPr txBox="1"/>
          <p:nvPr/>
        </p:nvSpPr>
        <p:spPr>
          <a:xfrm>
            <a:off x="10960099" y="6168262"/>
            <a:ext cx="635000" cy="2324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350" spc="-145">
                <a:solidFill>
                  <a:srgbClr val="D0D5DA"/>
                </a:solidFill>
                <a:latin typeface="SimSun"/>
                <a:cs typeface="SimSun"/>
              </a:rPr>
              <a:t>準備就緒</a:t>
            </a:r>
            <a:endParaRPr sz="1350"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368299" y="328214"/>
            <a:ext cx="756285" cy="48514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3000" spc="-280" b="1">
                <a:solidFill>
                  <a:srgbClr val="FFFFFF"/>
                </a:solidFill>
                <a:latin typeface="Arial"/>
                <a:cs typeface="Arial"/>
              </a:rPr>
              <a:t>NEO</a:t>
            </a:r>
            <a:endParaRPr sz="3000">
              <a:latin typeface="Arial"/>
              <a:cs typeface="Arial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14425" y="323849"/>
            <a:ext cx="1028699" cy="49529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130425" y="323722"/>
            <a:ext cx="2425700" cy="49085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380"/>
              <a:t>基本規格與外觀</a:t>
            </a:r>
          </a:p>
        </p:txBody>
      </p:sp>
      <p:sp>
        <p:nvSpPr>
          <p:cNvPr id="6" name="object 6" descr=""/>
          <p:cNvSpPr/>
          <p:nvPr/>
        </p:nvSpPr>
        <p:spPr>
          <a:xfrm>
            <a:off x="380999" y="4400549"/>
            <a:ext cx="5410200" cy="2171700"/>
          </a:xfrm>
          <a:custGeom>
            <a:avLst/>
            <a:gdLst/>
            <a:ahLst/>
            <a:cxnLst/>
            <a:rect l="l" t="t" r="r" b="b"/>
            <a:pathLst>
              <a:path w="5410200" h="2171700">
                <a:moveTo>
                  <a:pt x="5339002" y="2171699"/>
                </a:moveTo>
                <a:lnTo>
                  <a:pt x="71196" y="2171699"/>
                </a:lnTo>
                <a:lnTo>
                  <a:pt x="66241" y="2171210"/>
                </a:lnTo>
                <a:lnTo>
                  <a:pt x="29705" y="2156077"/>
                </a:lnTo>
                <a:lnTo>
                  <a:pt x="3885" y="2120037"/>
                </a:lnTo>
                <a:lnTo>
                  <a:pt x="0" y="2100502"/>
                </a:lnTo>
                <a:lnTo>
                  <a:pt x="0" y="2095499"/>
                </a:lnTo>
                <a:lnTo>
                  <a:pt x="0" y="71196"/>
                </a:lnTo>
                <a:lnTo>
                  <a:pt x="15621" y="29705"/>
                </a:lnTo>
                <a:lnTo>
                  <a:pt x="51661" y="3885"/>
                </a:lnTo>
                <a:lnTo>
                  <a:pt x="71196" y="0"/>
                </a:lnTo>
                <a:lnTo>
                  <a:pt x="5339002" y="0"/>
                </a:lnTo>
                <a:lnTo>
                  <a:pt x="5380493" y="15621"/>
                </a:lnTo>
                <a:lnTo>
                  <a:pt x="5406312" y="51661"/>
                </a:lnTo>
                <a:lnTo>
                  <a:pt x="5410199" y="71196"/>
                </a:lnTo>
                <a:lnTo>
                  <a:pt x="5410199" y="2100502"/>
                </a:lnTo>
                <a:lnTo>
                  <a:pt x="5394577" y="2141993"/>
                </a:lnTo>
                <a:lnTo>
                  <a:pt x="5358537" y="2167813"/>
                </a:lnTo>
                <a:lnTo>
                  <a:pt x="5343957" y="2171210"/>
                </a:lnTo>
                <a:lnTo>
                  <a:pt x="5339002" y="2171699"/>
                </a:lnTo>
                <a:close/>
              </a:path>
            </a:pathLst>
          </a:custGeom>
          <a:solidFill>
            <a:srgbClr val="000000">
              <a:alpha val="3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 descr=""/>
          <p:cNvSpPr txBox="1"/>
          <p:nvPr/>
        </p:nvSpPr>
        <p:spPr>
          <a:xfrm>
            <a:off x="596899" y="4605781"/>
            <a:ext cx="1397000" cy="33591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000" spc="-195">
                <a:solidFill>
                  <a:srgbClr val="FF7E00"/>
                </a:solidFill>
                <a:latin typeface="SimSun"/>
                <a:cs typeface="SimSun"/>
              </a:rPr>
              <a:t>外觀設計特點</a:t>
            </a:r>
            <a:endParaRPr sz="2000">
              <a:latin typeface="SimSun"/>
              <a:cs typeface="SimSun"/>
            </a:endParaRPr>
          </a:p>
        </p:txBody>
      </p:sp>
      <p:grpSp>
        <p:nvGrpSpPr>
          <p:cNvPr id="8" name="object 8" descr=""/>
          <p:cNvGrpSpPr/>
          <p:nvPr/>
        </p:nvGrpSpPr>
        <p:grpSpPr>
          <a:xfrm>
            <a:off x="609599" y="1714499"/>
            <a:ext cx="8382000" cy="4591050"/>
            <a:chOff x="609599" y="1714499"/>
            <a:chExt cx="8382000" cy="4591050"/>
          </a:xfrm>
        </p:grpSpPr>
        <p:pic>
          <p:nvPicPr>
            <p:cNvPr id="9" name="object 9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9599" y="5124449"/>
              <a:ext cx="152399" cy="152399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09599" y="5476874"/>
              <a:ext cx="171449" cy="133349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09599" y="5810249"/>
              <a:ext cx="190499" cy="152399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09599" y="6153149"/>
              <a:ext cx="104774" cy="152399"/>
            </a:xfrm>
            <a:prstGeom prst="rect">
              <a:avLst/>
            </a:prstGeom>
          </p:spPr>
        </p:pic>
        <p:sp>
          <p:nvSpPr>
            <p:cNvPr id="13" name="object 13" descr=""/>
            <p:cNvSpPr/>
            <p:nvPr/>
          </p:nvSpPr>
          <p:spPr>
            <a:xfrm>
              <a:off x="6400799" y="1714499"/>
              <a:ext cx="2590800" cy="1047750"/>
            </a:xfrm>
            <a:custGeom>
              <a:avLst/>
              <a:gdLst/>
              <a:ahLst/>
              <a:cxnLst/>
              <a:rect l="l" t="t" r="r" b="b"/>
              <a:pathLst>
                <a:path w="2590800" h="1047750">
                  <a:moveTo>
                    <a:pt x="2514599" y="1047749"/>
                  </a:moveTo>
                  <a:lnTo>
                    <a:pt x="76199" y="1047749"/>
                  </a:lnTo>
                  <a:lnTo>
                    <a:pt x="68693" y="1047387"/>
                  </a:lnTo>
                  <a:lnTo>
                    <a:pt x="27882" y="1030482"/>
                  </a:lnTo>
                  <a:lnTo>
                    <a:pt x="3262" y="993636"/>
                  </a:lnTo>
                  <a:lnTo>
                    <a:pt x="0" y="971549"/>
                  </a:lnTo>
                  <a:lnTo>
                    <a:pt x="0" y="76199"/>
                  </a:lnTo>
                  <a:lnTo>
                    <a:pt x="12830" y="33857"/>
                  </a:lnTo>
                  <a:lnTo>
                    <a:pt x="47039" y="5800"/>
                  </a:lnTo>
                  <a:lnTo>
                    <a:pt x="76199" y="0"/>
                  </a:lnTo>
                  <a:lnTo>
                    <a:pt x="2514599" y="0"/>
                  </a:lnTo>
                  <a:lnTo>
                    <a:pt x="2556941" y="12830"/>
                  </a:lnTo>
                  <a:lnTo>
                    <a:pt x="2584999" y="47039"/>
                  </a:lnTo>
                  <a:lnTo>
                    <a:pt x="2590799" y="76199"/>
                  </a:lnTo>
                  <a:lnTo>
                    <a:pt x="2590799" y="971549"/>
                  </a:lnTo>
                  <a:lnTo>
                    <a:pt x="2577969" y="1013892"/>
                  </a:lnTo>
                  <a:lnTo>
                    <a:pt x="2543759" y="1041949"/>
                  </a:lnTo>
                  <a:lnTo>
                    <a:pt x="2514599" y="1047749"/>
                  </a:lnTo>
                  <a:close/>
                </a:path>
              </a:pathLst>
            </a:custGeom>
            <a:solidFill>
              <a:srgbClr val="FFFFF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6400799" y="1714499"/>
              <a:ext cx="2590800" cy="1047750"/>
            </a:xfrm>
            <a:custGeom>
              <a:avLst/>
              <a:gdLst/>
              <a:ahLst/>
              <a:cxnLst/>
              <a:rect l="l" t="t" r="r" b="b"/>
              <a:pathLst>
                <a:path w="2590800" h="1047750">
                  <a:moveTo>
                    <a:pt x="2514599" y="1047749"/>
                  </a:moveTo>
                  <a:lnTo>
                    <a:pt x="76199" y="1047749"/>
                  </a:lnTo>
                  <a:lnTo>
                    <a:pt x="68693" y="1047387"/>
                  </a:lnTo>
                  <a:lnTo>
                    <a:pt x="27882" y="1030482"/>
                  </a:lnTo>
                  <a:lnTo>
                    <a:pt x="3262" y="993636"/>
                  </a:lnTo>
                  <a:lnTo>
                    <a:pt x="0" y="971549"/>
                  </a:lnTo>
                  <a:lnTo>
                    <a:pt x="0" y="76199"/>
                  </a:lnTo>
                  <a:lnTo>
                    <a:pt x="12830" y="33857"/>
                  </a:lnTo>
                  <a:lnTo>
                    <a:pt x="47039" y="5800"/>
                  </a:lnTo>
                  <a:lnTo>
                    <a:pt x="76199" y="0"/>
                  </a:lnTo>
                  <a:lnTo>
                    <a:pt x="2514599" y="0"/>
                  </a:lnTo>
                  <a:lnTo>
                    <a:pt x="2551420" y="9524"/>
                  </a:lnTo>
                  <a:lnTo>
                    <a:pt x="71821" y="9524"/>
                  </a:lnTo>
                  <a:lnTo>
                    <a:pt x="67485" y="9951"/>
                  </a:lnTo>
                  <a:lnTo>
                    <a:pt x="32147" y="25957"/>
                  </a:lnTo>
                  <a:lnTo>
                    <a:pt x="11659" y="58898"/>
                  </a:lnTo>
                  <a:lnTo>
                    <a:pt x="9524" y="71821"/>
                  </a:lnTo>
                  <a:lnTo>
                    <a:pt x="9524" y="975927"/>
                  </a:lnTo>
                  <a:lnTo>
                    <a:pt x="9832" y="979056"/>
                  </a:lnTo>
                  <a:lnTo>
                    <a:pt x="9951" y="980263"/>
                  </a:lnTo>
                  <a:lnTo>
                    <a:pt x="25956" y="1015600"/>
                  </a:lnTo>
                  <a:lnTo>
                    <a:pt x="58897" y="1036089"/>
                  </a:lnTo>
                  <a:lnTo>
                    <a:pt x="71821" y="1038224"/>
                  </a:lnTo>
                  <a:lnTo>
                    <a:pt x="2551420" y="1038224"/>
                  </a:lnTo>
                  <a:lnTo>
                    <a:pt x="2550556" y="1038741"/>
                  </a:lnTo>
                  <a:lnTo>
                    <a:pt x="2543760" y="1041949"/>
                  </a:lnTo>
                  <a:lnTo>
                    <a:pt x="2536686" y="1044487"/>
                  </a:lnTo>
                  <a:lnTo>
                    <a:pt x="2529468" y="1046299"/>
                  </a:lnTo>
                  <a:lnTo>
                    <a:pt x="2522106" y="1047387"/>
                  </a:lnTo>
                  <a:lnTo>
                    <a:pt x="2514599" y="1047749"/>
                  </a:lnTo>
                  <a:close/>
                </a:path>
                <a:path w="2590800" h="1047750">
                  <a:moveTo>
                    <a:pt x="2551420" y="1038224"/>
                  </a:moveTo>
                  <a:lnTo>
                    <a:pt x="2518977" y="1038224"/>
                  </a:lnTo>
                  <a:lnTo>
                    <a:pt x="2523312" y="1037797"/>
                  </a:lnTo>
                  <a:lnTo>
                    <a:pt x="2531900" y="1036089"/>
                  </a:lnTo>
                  <a:lnTo>
                    <a:pt x="2564840" y="1015600"/>
                  </a:lnTo>
                  <a:lnTo>
                    <a:pt x="2580847" y="980263"/>
                  </a:lnTo>
                  <a:lnTo>
                    <a:pt x="2581274" y="975927"/>
                  </a:lnTo>
                  <a:lnTo>
                    <a:pt x="2581274" y="71821"/>
                  </a:lnTo>
                  <a:lnTo>
                    <a:pt x="2567604" y="35516"/>
                  </a:lnTo>
                  <a:lnTo>
                    <a:pt x="2535757" y="12830"/>
                  </a:lnTo>
                  <a:lnTo>
                    <a:pt x="2518977" y="9524"/>
                  </a:lnTo>
                  <a:lnTo>
                    <a:pt x="2551420" y="9524"/>
                  </a:lnTo>
                  <a:lnTo>
                    <a:pt x="2581791" y="40243"/>
                  </a:lnTo>
                  <a:lnTo>
                    <a:pt x="2590799" y="971549"/>
                  </a:lnTo>
                  <a:lnTo>
                    <a:pt x="2590437" y="979056"/>
                  </a:lnTo>
                  <a:lnTo>
                    <a:pt x="2573532" y="1019867"/>
                  </a:lnTo>
                  <a:lnTo>
                    <a:pt x="2557070" y="1034824"/>
                  </a:lnTo>
                  <a:lnTo>
                    <a:pt x="2551420" y="1038224"/>
                  </a:lnTo>
                  <a:close/>
                </a:path>
              </a:pathLst>
            </a:custGeom>
            <a:solidFill>
              <a:srgbClr val="FFFFFF">
                <a:alpha val="101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6600824" y="1914525"/>
              <a:ext cx="447675" cy="647700"/>
            </a:xfrm>
            <a:custGeom>
              <a:avLst/>
              <a:gdLst/>
              <a:ahLst/>
              <a:cxnLst/>
              <a:rect l="l" t="t" r="r" b="b"/>
              <a:pathLst>
                <a:path w="447675" h="647700">
                  <a:moveTo>
                    <a:pt x="231168" y="647699"/>
                  </a:moveTo>
                  <a:lnTo>
                    <a:pt x="216506" y="647699"/>
                  </a:lnTo>
                  <a:lnTo>
                    <a:pt x="209192" y="647340"/>
                  </a:lnTo>
                  <a:lnTo>
                    <a:pt x="165875" y="640189"/>
                  </a:lnTo>
                  <a:lnTo>
                    <a:pt x="124785" y="624725"/>
                  </a:lnTo>
                  <a:lnTo>
                    <a:pt x="87502" y="601541"/>
                  </a:lnTo>
                  <a:lnTo>
                    <a:pt x="55459" y="571530"/>
                  </a:lnTo>
                  <a:lnTo>
                    <a:pt x="29885" y="535843"/>
                  </a:lnTo>
                  <a:lnTo>
                    <a:pt x="11766" y="495854"/>
                  </a:lnTo>
                  <a:lnTo>
                    <a:pt x="1796" y="453097"/>
                  </a:lnTo>
                  <a:lnTo>
                    <a:pt x="0" y="431193"/>
                  </a:lnTo>
                  <a:lnTo>
                    <a:pt x="0" y="423862"/>
                  </a:lnTo>
                  <a:lnTo>
                    <a:pt x="0" y="216506"/>
                  </a:lnTo>
                  <a:lnTo>
                    <a:pt x="5731" y="172978"/>
                  </a:lnTo>
                  <a:lnTo>
                    <a:pt x="19843" y="131405"/>
                  </a:lnTo>
                  <a:lnTo>
                    <a:pt x="41795" y="93384"/>
                  </a:lnTo>
                  <a:lnTo>
                    <a:pt x="70743" y="60376"/>
                  </a:lnTo>
                  <a:lnTo>
                    <a:pt x="105574" y="33650"/>
                  </a:lnTo>
                  <a:lnTo>
                    <a:pt x="144951" y="14233"/>
                  </a:lnTo>
                  <a:lnTo>
                    <a:pt x="187358" y="2870"/>
                  </a:lnTo>
                  <a:lnTo>
                    <a:pt x="216506" y="0"/>
                  </a:lnTo>
                  <a:lnTo>
                    <a:pt x="231168" y="0"/>
                  </a:lnTo>
                  <a:lnTo>
                    <a:pt x="274696" y="5731"/>
                  </a:lnTo>
                  <a:lnTo>
                    <a:pt x="316269" y="19843"/>
                  </a:lnTo>
                  <a:lnTo>
                    <a:pt x="354289" y="41795"/>
                  </a:lnTo>
                  <a:lnTo>
                    <a:pt x="387298" y="70744"/>
                  </a:lnTo>
                  <a:lnTo>
                    <a:pt x="414024" y="105574"/>
                  </a:lnTo>
                  <a:lnTo>
                    <a:pt x="433441" y="144951"/>
                  </a:lnTo>
                  <a:lnTo>
                    <a:pt x="444804" y="187358"/>
                  </a:lnTo>
                  <a:lnTo>
                    <a:pt x="447674" y="216506"/>
                  </a:lnTo>
                  <a:lnTo>
                    <a:pt x="447674" y="431193"/>
                  </a:lnTo>
                  <a:lnTo>
                    <a:pt x="441943" y="474720"/>
                  </a:lnTo>
                  <a:lnTo>
                    <a:pt x="427830" y="516294"/>
                  </a:lnTo>
                  <a:lnTo>
                    <a:pt x="405878" y="554315"/>
                  </a:lnTo>
                  <a:lnTo>
                    <a:pt x="376930" y="587322"/>
                  </a:lnTo>
                  <a:lnTo>
                    <a:pt x="342098" y="614049"/>
                  </a:lnTo>
                  <a:lnTo>
                    <a:pt x="302723" y="633466"/>
                  </a:lnTo>
                  <a:lnTo>
                    <a:pt x="260316" y="644829"/>
                  </a:lnTo>
                  <a:lnTo>
                    <a:pt x="238481" y="647340"/>
                  </a:lnTo>
                  <a:lnTo>
                    <a:pt x="231168" y="647699"/>
                  </a:lnTo>
                  <a:close/>
                </a:path>
              </a:pathLst>
            </a:custGeom>
            <a:solidFill>
              <a:srgbClr val="000000">
                <a:alpha val="301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6" name="object 16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753224" y="2066924"/>
              <a:ext cx="142874" cy="342899"/>
            </a:xfrm>
            <a:prstGeom prst="rect">
              <a:avLst/>
            </a:prstGeom>
          </p:spPr>
        </p:pic>
      </p:grpSp>
      <p:sp>
        <p:nvSpPr>
          <p:cNvPr id="17" name="object 17" descr=""/>
          <p:cNvSpPr txBox="1"/>
          <p:nvPr/>
        </p:nvSpPr>
        <p:spPr>
          <a:xfrm>
            <a:off x="863600" y="5082412"/>
            <a:ext cx="3378200" cy="2324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350" spc="-165">
                <a:solidFill>
                  <a:srgbClr val="E4E7EB"/>
                </a:solidFill>
                <a:latin typeface="SimSun"/>
                <a:cs typeface="SimSun"/>
              </a:rPr>
              <a:t>採用柔軟、輕便的尼龍編織材料，提升被動安全性</a:t>
            </a:r>
            <a:endParaRPr sz="1350">
              <a:latin typeface="SimSun"/>
              <a:cs typeface="SimSun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882650" y="5425312"/>
            <a:ext cx="3244850" cy="2324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350" spc="-170">
                <a:solidFill>
                  <a:srgbClr val="E4E7EB"/>
                </a:solidFill>
                <a:latin typeface="SimSun"/>
                <a:cs typeface="SimSun"/>
              </a:rPr>
              <a:t>運行噪音降低</a:t>
            </a:r>
            <a:r>
              <a:rPr dirty="0" sz="1300" spc="-60">
                <a:solidFill>
                  <a:srgbClr val="E4E7EB"/>
                </a:solidFill>
                <a:latin typeface="Arial"/>
                <a:cs typeface="Arial"/>
              </a:rPr>
              <a:t>10</a:t>
            </a:r>
            <a:r>
              <a:rPr dirty="0" sz="1350" spc="-165">
                <a:solidFill>
                  <a:srgbClr val="E4E7EB"/>
                </a:solidFill>
                <a:latin typeface="SimSun"/>
                <a:cs typeface="SimSun"/>
              </a:rPr>
              <a:t>分貝，接近冰箱運轉的安靜程度</a:t>
            </a:r>
            <a:endParaRPr sz="1350">
              <a:latin typeface="SimSun"/>
              <a:cs typeface="SimSun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901700" y="5768212"/>
            <a:ext cx="2787650" cy="2324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350" spc="-170">
                <a:solidFill>
                  <a:srgbClr val="E4E7EB"/>
                </a:solidFill>
                <a:latin typeface="SimSun"/>
                <a:cs typeface="SimSun"/>
              </a:rPr>
              <a:t>關節處有軟套保護，硬體可靠性提升</a:t>
            </a:r>
            <a:r>
              <a:rPr dirty="0" sz="1300" spc="-60">
                <a:solidFill>
                  <a:srgbClr val="E4E7EB"/>
                </a:solidFill>
                <a:latin typeface="Arial"/>
                <a:cs typeface="Arial"/>
              </a:rPr>
              <a:t>10</a:t>
            </a:r>
            <a:r>
              <a:rPr dirty="0" sz="1350" spc="-50">
                <a:solidFill>
                  <a:srgbClr val="E4E7EB"/>
                </a:solidFill>
                <a:latin typeface="SimSun"/>
                <a:cs typeface="SimSun"/>
              </a:rPr>
              <a:t>倍</a:t>
            </a:r>
            <a:endParaRPr sz="1350">
              <a:latin typeface="SimSun"/>
              <a:cs typeface="SimSun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825500" y="6111112"/>
            <a:ext cx="3073400" cy="2324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350" spc="-165">
                <a:solidFill>
                  <a:srgbClr val="E4E7EB"/>
                </a:solidFill>
                <a:latin typeface="SimSun"/>
                <a:cs typeface="SimSun"/>
              </a:rPr>
              <a:t>「情感耳環」能透過動態燈光反饋機器人狀態</a:t>
            </a:r>
            <a:endParaRPr sz="1350">
              <a:latin typeface="SimSun"/>
              <a:cs typeface="SimSun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6388099" y="1157732"/>
            <a:ext cx="1397000" cy="33591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000" spc="-195">
                <a:solidFill>
                  <a:srgbClr val="FF7E00"/>
                </a:solidFill>
                <a:latin typeface="SimSun"/>
                <a:cs typeface="SimSun"/>
              </a:rPr>
              <a:t>主要硬體規格</a:t>
            </a:r>
            <a:endParaRPr sz="2000">
              <a:latin typeface="SimSun"/>
              <a:cs typeface="SimSun"/>
            </a:endParaRPr>
          </a:p>
        </p:txBody>
      </p:sp>
      <p:sp>
        <p:nvSpPr>
          <p:cNvPr id="22" name="object 22" descr=""/>
          <p:cNvSpPr txBox="1"/>
          <p:nvPr/>
        </p:nvSpPr>
        <p:spPr>
          <a:xfrm>
            <a:off x="6388099" y="4320031"/>
            <a:ext cx="1397000" cy="33591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000" spc="-195">
                <a:solidFill>
                  <a:srgbClr val="FF7E00"/>
                </a:solidFill>
                <a:latin typeface="SimSun"/>
                <a:cs typeface="SimSun"/>
              </a:rPr>
              <a:t>馬達設計理念</a:t>
            </a:r>
            <a:endParaRPr sz="2000">
              <a:latin typeface="SimSun"/>
              <a:cs typeface="SimSun"/>
            </a:endParaRPr>
          </a:p>
        </p:txBody>
      </p:sp>
      <p:sp>
        <p:nvSpPr>
          <p:cNvPr id="23" name="object 23" descr=""/>
          <p:cNvSpPr txBox="1"/>
          <p:nvPr/>
        </p:nvSpPr>
        <p:spPr>
          <a:xfrm>
            <a:off x="7226300" y="1979739"/>
            <a:ext cx="930275" cy="51371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150" spc="-80">
                <a:solidFill>
                  <a:srgbClr val="9CA2AF"/>
                </a:solidFill>
                <a:latin typeface="SimSun"/>
                <a:cs typeface="SimSun"/>
              </a:rPr>
              <a:t>身高</a:t>
            </a:r>
            <a:endParaRPr sz="1150">
              <a:latin typeface="SimSun"/>
              <a:cs typeface="SimSun"/>
            </a:endParaRPr>
          </a:p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dirty="0" sz="2000" spc="-110">
                <a:solidFill>
                  <a:srgbClr val="FFFFFF"/>
                </a:solidFill>
                <a:latin typeface="Eras Medium ITC"/>
                <a:cs typeface="Eras Medium ITC"/>
              </a:rPr>
              <a:t>165</a:t>
            </a:r>
            <a:r>
              <a:rPr dirty="0" sz="2000" spc="-80">
                <a:solidFill>
                  <a:srgbClr val="FFFFFF"/>
                </a:solidFill>
                <a:latin typeface="Eras Medium ITC"/>
                <a:cs typeface="Eras Medium ITC"/>
              </a:rPr>
              <a:t> </a:t>
            </a:r>
            <a:r>
              <a:rPr dirty="0" sz="2000" spc="-170">
                <a:solidFill>
                  <a:srgbClr val="FFFFFF"/>
                </a:solidFill>
                <a:latin typeface="SimSun"/>
                <a:cs typeface="SimSun"/>
              </a:rPr>
              <a:t>公分</a:t>
            </a:r>
            <a:endParaRPr sz="2000">
              <a:latin typeface="SimSun"/>
              <a:cs typeface="SimSun"/>
            </a:endParaRPr>
          </a:p>
        </p:txBody>
      </p:sp>
      <p:grpSp>
        <p:nvGrpSpPr>
          <p:cNvPr id="24" name="object 24" descr=""/>
          <p:cNvGrpSpPr/>
          <p:nvPr/>
        </p:nvGrpSpPr>
        <p:grpSpPr>
          <a:xfrm>
            <a:off x="9220199" y="1714499"/>
            <a:ext cx="2590800" cy="1047750"/>
            <a:chOff x="9220199" y="1714499"/>
            <a:chExt cx="2590800" cy="1047750"/>
          </a:xfrm>
        </p:grpSpPr>
        <p:sp>
          <p:nvSpPr>
            <p:cNvPr id="25" name="object 25" descr=""/>
            <p:cNvSpPr/>
            <p:nvPr/>
          </p:nvSpPr>
          <p:spPr>
            <a:xfrm>
              <a:off x="9220199" y="1714499"/>
              <a:ext cx="2590800" cy="1047750"/>
            </a:xfrm>
            <a:custGeom>
              <a:avLst/>
              <a:gdLst/>
              <a:ahLst/>
              <a:cxnLst/>
              <a:rect l="l" t="t" r="r" b="b"/>
              <a:pathLst>
                <a:path w="2590800" h="1047750">
                  <a:moveTo>
                    <a:pt x="2514599" y="1047749"/>
                  </a:moveTo>
                  <a:lnTo>
                    <a:pt x="76199" y="1047749"/>
                  </a:lnTo>
                  <a:lnTo>
                    <a:pt x="68693" y="1047387"/>
                  </a:lnTo>
                  <a:lnTo>
                    <a:pt x="27882" y="1030482"/>
                  </a:lnTo>
                  <a:lnTo>
                    <a:pt x="3262" y="993636"/>
                  </a:lnTo>
                  <a:lnTo>
                    <a:pt x="0" y="971549"/>
                  </a:lnTo>
                  <a:lnTo>
                    <a:pt x="0" y="76199"/>
                  </a:lnTo>
                  <a:lnTo>
                    <a:pt x="12830" y="33857"/>
                  </a:lnTo>
                  <a:lnTo>
                    <a:pt x="47039" y="5800"/>
                  </a:lnTo>
                  <a:lnTo>
                    <a:pt x="76199" y="0"/>
                  </a:lnTo>
                  <a:lnTo>
                    <a:pt x="2514599" y="0"/>
                  </a:lnTo>
                  <a:lnTo>
                    <a:pt x="2556941" y="12830"/>
                  </a:lnTo>
                  <a:lnTo>
                    <a:pt x="2584999" y="47039"/>
                  </a:lnTo>
                  <a:lnTo>
                    <a:pt x="2590799" y="76199"/>
                  </a:lnTo>
                  <a:lnTo>
                    <a:pt x="2590799" y="971549"/>
                  </a:lnTo>
                  <a:lnTo>
                    <a:pt x="2577969" y="1013892"/>
                  </a:lnTo>
                  <a:lnTo>
                    <a:pt x="2543759" y="1041949"/>
                  </a:lnTo>
                  <a:lnTo>
                    <a:pt x="2514599" y="1047749"/>
                  </a:lnTo>
                  <a:close/>
                </a:path>
              </a:pathLst>
            </a:custGeom>
            <a:solidFill>
              <a:srgbClr val="FFFFF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 descr=""/>
            <p:cNvSpPr/>
            <p:nvPr/>
          </p:nvSpPr>
          <p:spPr>
            <a:xfrm>
              <a:off x="9220199" y="1714499"/>
              <a:ext cx="2590800" cy="1047750"/>
            </a:xfrm>
            <a:custGeom>
              <a:avLst/>
              <a:gdLst/>
              <a:ahLst/>
              <a:cxnLst/>
              <a:rect l="l" t="t" r="r" b="b"/>
              <a:pathLst>
                <a:path w="2590800" h="1047750">
                  <a:moveTo>
                    <a:pt x="2514599" y="1047749"/>
                  </a:moveTo>
                  <a:lnTo>
                    <a:pt x="76199" y="1047749"/>
                  </a:lnTo>
                  <a:lnTo>
                    <a:pt x="68693" y="1047387"/>
                  </a:lnTo>
                  <a:lnTo>
                    <a:pt x="27882" y="1030482"/>
                  </a:lnTo>
                  <a:lnTo>
                    <a:pt x="3262" y="993636"/>
                  </a:lnTo>
                  <a:lnTo>
                    <a:pt x="0" y="971549"/>
                  </a:lnTo>
                  <a:lnTo>
                    <a:pt x="0" y="76199"/>
                  </a:lnTo>
                  <a:lnTo>
                    <a:pt x="12830" y="33857"/>
                  </a:lnTo>
                  <a:lnTo>
                    <a:pt x="47039" y="5800"/>
                  </a:lnTo>
                  <a:lnTo>
                    <a:pt x="76199" y="0"/>
                  </a:lnTo>
                  <a:lnTo>
                    <a:pt x="2514599" y="0"/>
                  </a:lnTo>
                  <a:lnTo>
                    <a:pt x="2551420" y="9524"/>
                  </a:lnTo>
                  <a:lnTo>
                    <a:pt x="71820" y="9524"/>
                  </a:lnTo>
                  <a:lnTo>
                    <a:pt x="67484" y="9951"/>
                  </a:lnTo>
                  <a:lnTo>
                    <a:pt x="32148" y="25957"/>
                  </a:lnTo>
                  <a:lnTo>
                    <a:pt x="11659" y="58898"/>
                  </a:lnTo>
                  <a:lnTo>
                    <a:pt x="9524" y="71821"/>
                  </a:lnTo>
                  <a:lnTo>
                    <a:pt x="9524" y="975927"/>
                  </a:lnTo>
                  <a:lnTo>
                    <a:pt x="9832" y="979056"/>
                  </a:lnTo>
                  <a:lnTo>
                    <a:pt x="9950" y="980263"/>
                  </a:lnTo>
                  <a:lnTo>
                    <a:pt x="25957" y="1015600"/>
                  </a:lnTo>
                  <a:lnTo>
                    <a:pt x="58896" y="1036089"/>
                  </a:lnTo>
                  <a:lnTo>
                    <a:pt x="71820" y="1038224"/>
                  </a:lnTo>
                  <a:lnTo>
                    <a:pt x="2551420" y="1038224"/>
                  </a:lnTo>
                  <a:lnTo>
                    <a:pt x="2550556" y="1038741"/>
                  </a:lnTo>
                  <a:lnTo>
                    <a:pt x="2543760" y="1041949"/>
                  </a:lnTo>
                  <a:lnTo>
                    <a:pt x="2536686" y="1044487"/>
                  </a:lnTo>
                  <a:lnTo>
                    <a:pt x="2529468" y="1046299"/>
                  </a:lnTo>
                  <a:lnTo>
                    <a:pt x="2522106" y="1047387"/>
                  </a:lnTo>
                  <a:lnTo>
                    <a:pt x="2514599" y="1047749"/>
                  </a:lnTo>
                  <a:close/>
                </a:path>
                <a:path w="2590800" h="1047750">
                  <a:moveTo>
                    <a:pt x="2551420" y="1038224"/>
                  </a:moveTo>
                  <a:lnTo>
                    <a:pt x="2518977" y="1038224"/>
                  </a:lnTo>
                  <a:lnTo>
                    <a:pt x="2523312" y="1037797"/>
                  </a:lnTo>
                  <a:lnTo>
                    <a:pt x="2531899" y="1036089"/>
                  </a:lnTo>
                  <a:lnTo>
                    <a:pt x="2564839" y="1015600"/>
                  </a:lnTo>
                  <a:lnTo>
                    <a:pt x="2580846" y="980263"/>
                  </a:lnTo>
                  <a:lnTo>
                    <a:pt x="2581273" y="975927"/>
                  </a:lnTo>
                  <a:lnTo>
                    <a:pt x="2581273" y="71821"/>
                  </a:lnTo>
                  <a:lnTo>
                    <a:pt x="2567603" y="35516"/>
                  </a:lnTo>
                  <a:lnTo>
                    <a:pt x="2535756" y="12830"/>
                  </a:lnTo>
                  <a:lnTo>
                    <a:pt x="2518977" y="9524"/>
                  </a:lnTo>
                  <a:lnTo>
                    <a:pt x="2551420" y="9524"/>
                  </a:lnTo>
                  <a:lnTo>
                    <a:pt x="2581791" y="40243"/>
                  </a:lnTo>
                  <a:lnTo>
                    <a:pt x="2590799" y="971549"/>
                  </a:lnTo>
                  <a:lnTo>
                    <a:pt x="2590437" y="979056"/>
                  </a:lnTo>
                  <a:lnTo>
                    <a:pt x="2573532" y="1019867"/>
                  </a:lnTo>
                  <a:lnTo>
                    <a:pt x="2557070" y="1034824"/>
                  </a:lnTo>
                  <a:lnTo>
                    <a:pt x="2551420" y="1038224"/>
                  </a:lnTo>
                  <a:close/>
                </a:path>
              </a:pathLst>
            </a:custGeom>
            <a:solidFill>
              <a:srgbClr val="FFFFFF">
                <a:alpha val="101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 descr=""/>
            <p:cNvSpPr/>
            <p:nvPr/>
          </p:nvSpPr>
          <p:spPr>
            <a:xfrm>
              <a:off x="9420224" y="1914613"/>
              <a:ext cx="590550" cy="647700"/>
            </a:xfrm>
            <a:custGeom>
              <a:avLst/>
              <a:gdLst/>
              <a:ahLst/>
              <a:cxnLst/>
              <a:rect l="l" t="t" r="r" b="b"/>
              <a:pathLst>
                <a:path w="590550" h="647700">
                  <a:moveTo>
                    <a:pt x="302523" y="647522"/>
                  </a:moveTo>
                  <a:lnTo>
                    <a:pt x="288026" y="647522"/>
                  </a:lnTo>
                  <a:lnTo>
                    <a:pt x="273555" y="646811"/>
                  </a:lnTo>
                  <a:lnTo>
                    <a:pt x="230577" y="640436"/>
                  </a:lnTo>
                  <a:lnTo>
                    <a:pt x="189007" y="627826"/>
                  </a:lnTo>
                  <a:lnTo>
                    <a:pt x="149731" y="609249"/>
                  </a:lnTo>
                  <a:lnTo>
                    <a:pt x="113613" y="585116"/>
                  </a:lnTo>
                  <a:lnTo>
                    <a:pt x="81421" y="555938"/>
                  </a:lnTo>
                  <a:lnTo>
                    <a:pt x="53863" y="522359"/>
                  </a:lnTo>
                  <a:lnTo>
                    <a:pt x="31527" y="485092"/>
                  </a:lnTo>
                  <a:lnTo>
                    <a:pt x="14903" y="444960"/>
                  </a:lnTo>
                  <a:lnTo>
                    <a:pt x="4346" y="402814"/>
                  </a:lnTo>
                  <a:lnTo>
                    <a:pt x="88" y="359584"/>
                  </a:lnTo>
                  <a:lnTo>
                    <a:pt x="0" y="352336"/>
                  </a:lnTo>
                  <a:lnTo>
                    <a:pt x="88" y="287937"/>
                  </a:lnTo>
                  <a:lnTo>
                    <a:pt x="4346" y="244707"/>
                  </a:lnTo>
                  <a:lnTo>
                    <a:pt x="14903" y="202561"/>
                  </a:lnTo>
                  <a:lnTo>
                    <a:pt x="31526" y="162429"/>
                  </a:lnTo>
                  <a:lnTo>
                    <a:pt x="53863" y="125162"/>
                  </a:lnTo>
                  <a:lnTo>
                    <a:pt x="81421" y="91583"/>
                  </a:lnTo>
                  <a:lnTo>
                    <a:pt x="113613" y="62405"/>
                  </a:lnTo>
                  <a:lnTo>
                    <a:pt x="149731" y="38271"/>
                  </a:lnTo>
                  <a:lnTo>
                    <a:pt x="189007" y="19695"/>
                  </a:lnTo>
                  <a:lnTo>
                    <a:pt x="230577" y="7085"/>
                  </a:lnTo>
                  <a:lnTo>
                    <a:pt x="273555" y="710"/>
                  </a:lnTo>
                  <a:lnTo>
                    <a:pt x="288026" y="0"/>
                  </a:lnTo>
                  <a:lnTo>
                    <a:pt x="302523" y="0"/>
                  </a:lnTo>
                  <a:lnTo>
                    <a:pt x="345753" y="4257"/>
                  </a:lnTo>
                  <a:lnTo>
                    <a:pt x="387899" y="14814"/>
                  </a:lnTo>
                  <a:lnTo>
                    <a:pt x="428031" y="31438"/>
                  </a:lnTo>
                  <a:lnTo>
                    <a:pt x="465297" y="53774"/>
                  </a:lnTo>
                  <a:lnTo>
                    <a:pt x="498876" y="81332"/>
                  </a:lnTo>
                  <a:lnTo>
                    <a:pt x="528053" y="113525"/>
                  </a:lnTo>
                  <a:lnTo>
                    <a:pt x="552188" y="149643"/>
                  </a:lnTo>
                  <a:lnTo>
                    <a:pt x="570764" y="188919"/>
                  </a:lnTo>
                  <a:lnTo>
                    <a:pt x="583374" y="230488"/>
                  </a:lnTo>
                  <a:lnTo>
                    <a:pt x="589749" y="273466"/>
                  </a:lnTo>
                  <a:lnTo>
                    <a:pt x="590461" y="287937"/>
                  </a:lnTo>
                  <a:lnTo>
                    <a:pt x="590461" y="359584"/>
                  </a:lnTo>
                  <a:lnTo>
                    <a:pt x="586203" y="402814"/>
                  </a:lnTo>
                  <a:lnTo>
                    <a:pt x="575644" y="444960"/>
                  </a:lnTo>
                  <a:lnTo>
                    <a:pt x="559022" y="485092"/>
                  </a:lnTo>
                  <a:lnTo>
                    <a:pt x="536684" y="522359"/>
                  </a:lnTo>
                  <a:lnTo>
                    <a:pt x="509127" y="555938"/>
                  </a:lnTo>
                  <a:lnTo>
                    <a:pt x="476935" y="585116"/>
                  </a:lnTo>
                  <a:lnTo>
                    <a:pt x="440816" y="609249"/>
                  </a:lnTo>
                  <a:lnTo>
                    <a:pt x="401540" y="627826"/>
                  </a:lnTo>
                  <a:lnTo>
                    <a:pt x="359970" y="640436"/>
                  </a:lnTo>
                  <a:lnTo>
                    <a:pt x="316994" y="646811"/>
                  </a:lnTo>
                  <a:lnTo>
                    <a:pt x="302523" y="647522"/>
                  </a:lnTo>
                  <a:close/>
                </a:path>
              </a:pathLst>
            </a:custGeom>
            <a:solidFill>
              <a:srgbClr val="000000">
                <a:alpha val="301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8" name="object 28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572624" y="2066924"/>
              <a:ext cx="285749" cy="342899"/>
            </a:xfrm>
            <a:prstGeom prst="rect">
              <a:avLst/>
            </a:prstGeom>
          </p:spPr>
        </p:pic>
      </p:grpSp>
      <p:sp>
        <p:nvSpPr>
          <p:cNvPr id="29" name="object 29" descr=""/>
          <p:cNvSpPr txBox="1"/>
          <p:nvPr/>
        </p:nvSpPr>
        <p:spPr>
          <a:xfrm>
            <a:off x="10188574" y="1979739"/>
            <a:ext cx="796925" cy="51371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150" spc="-80">
                <a:solidFill>
                  <a:srgbClr val="9CA2AF"/>
                </a:solidFill>
                <a:latin typeface="SimSun"/>
                <a:cs typeface="SimSun"/>
              </a:rPr>
              <a:t>體重</a:t>
            </a:r>
            <a:endParaRPr sz="1150">
              <a:latin typeface="SimSun"/>
              <a:cs typeface="SimSun"/>
            </a:endParaRPr>
          </a:p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dirty="0" sz="2000" spc="-110">
                <a:solidFill>
                  <a:srgbClr val="FFFFFF"/>
                </a:solidFill>
                <a:latin typeface="Eras Medium ITC"/>
                <a:cs typeface="Eras Medium ITC"/>
              </a:rPr>
              <a:t>30</a:t>
            </a:r>
            <a:r>
              <a:rPr dirty="0" sz="2000" spc="-95">
                <a:solidFill>
                  <a:srgbClr val="FFFFFF"/>
                </a:solidFill>
                <a:latin typeface="Eras Medium ITC"/>
                <a:cs typeface="Eras Medium ITC"/>
              </a:rPr>
              <a:t> </a:t>
            </a:r>
            <a:r>
              <a:rPr dirty="0" sz="2000" spc="-175">
                <a:solidFill>
                  <a:srgbClr val="FFFFFF"/>
                </a:solidFill>
                <a:latin typeface="SimSun"/>
                <a:cs typeface="SimSun"/>
              </a:rPr>
              <a:t>公斤</a:t>
            </a:r>
            <a:endParaRPr sz="2000">
              <a:latin typeface="SimSun"/>
              <a:cs typeface="SimSun"/>
            </a:endParaRPr>
          </a:p>
        </p:txBody>
      </p:sp>
      <p:grpSp>
        <p:nvGrpSpPr>
          <p:cNvPr id="30" name="object 30" descr=""/>
          <p:cNvGrpSpPr/>
          <p:nvPr/>
        </p:nvGrpSpPr>
        <p:grpSpPr>
          <a:xfrm>
            <a:off x="6400799" y="2990849"/>
            <a:ext cx="2590800" cy="1047750"/>
            <a:chOff x="6400799" y="2990849"/>
            <a:chExt cx="2590800" cy="1047750"/>
          </a:xfrm>
        </p:grpSpPr>
        <p:sp>
          <p:nvSpPr>
            <p:cNvPr id="31" name="object 31" descr=""/>
            <p:cNvSpPr/>
            <p:nvPr/>
          </p:nvSpPr>
          <p:spPr>
            <a:xfrm>
              <a:off x="6400799" y="2990849"/>
              <a:ext cx="2590800" cy="1047750"/>
            </a:xfrm>
            <a:custGeom>
              <a:avLst/>
              <a:gdLst/>
              <a:ahLst/>
              <a:cxnLst/>
              <a:rect l="l" t="t" r="r" b="b"/>
              <a:pathLst>
                <a:path w="2590800" h="1047750">
                  <a:moveTo>
                    <a:pt x="2514599" y="1047749"/>
                  </a:moveTo>
                  <a:lnTo>
                    <a:pt x="76199" y="1047749"/>
                  </a:lnTo>
                  <a:lnTo>
                    <a:pt x="68693" y="1047387"/>
                  </a:lnTo>
                  <a:lnTo>
                    <a:pt x="27882" y="1030482"/>
                  </a:lnTo>
                  <a:lnTo>
                    <a:pt x="3262" y="993636"/>
                  </a:lnTo>
                  <a:lnTo>
                    <a:pt x="0" y="971549"/>
                  </a:lnTo>
                  <a:lnTo>
                    <a:pt x="0" y="76199"/>
                  </a:lnTo>
                  <a:lnTo>
                    <a:pt x="12830" y="33857"/>
                  </a:lnTo>
                  <a:lnTo>
                    <a:pt x="47039" y="5800"/>
                  </a:lnTo>
                  <a:lnTo>
                    <a:pt x="76199" y="0"/>
                  </a:lnTo>
                  <a:lnTo>
                    <a:pt x="2514599" y="0"/>
                  </a:lnTo>
                  <a:lnTo>
                    <a:pt x="2556941" y="12830"/>
                  </a:lnTo>
                  <a:lnTo>
                    <a:pt x="2584999" y="47039"/>
                  </a:lnTo>
                  <a:lnTo>
                    <a:pt x="2590799" y="76199"/>
                  </a:lnTo>
                  <a:lnTo>
                    <a:pt x="2590799" y="971549"/>
                  </a:lnTo>
                  <a:lnTo>
                    <a:pt x="2577969" y="1013892"/>
                  </a:lnTo>
                  <a:lnTo>
                    <a:pt x="2543759" y="1041949"/>
                  </a:lnTo>
                  <a:lnTo>
                    <a:pt x="2514599" y="1047749"/>
                  </a:lnTo>
                  <a:close/>
                </a:path>
              </a:pathLst>
            </a:custGeom>
            <a:solidFill>
              <a:srgbClr val="FFFFF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 descr=""/>
            <p:cNvSpPr/>
            <p:nvPr/>
          </p:nvSpPr>
          <p:spPr>
            <a:xfrm>
              <a:off x="6400799" y="2990849"/>
              <a:ext cx="2590800" cy="1047750"/>
            </a:xfrm>
            <a:custGeom>
              <a:avLst/>
              <a:gdLst/>
              <a:ahLst/>
              <a:cxnLst/>
              <a:rect l="l" t="t" r="r" b="b"/>
              <a:pathLst>
                <a:path w="2590800" h="1047750">
                  <a:moveTo>
                    <a:pt x="2514599" y="1047749"/>
                  </a:moveTo>
                  <a:lnTo>
                    <a:pt x="76199" y="1047749"/>
                  </a:lnTo>
                  <a:lnTo>
                    <a:pt x="68693" y="1047387"/>
                  </a:lnTo>
                  <a:lnTo>
                    <a:pt x="27882" y="1030483"/>
                  </a:lnTo>
                  <a:lnTo>
                    <a:pt x="3262" y="993636"/>
                  </a:lnTo>
                  <a:lnTo>
                    <a:pt x="0" y="971549"/>
                  </a:lnTo>
                  <a:lnTo>
                    <a:pt x="0" y="76199"/>
                  </a:lnTo>
                  <a:lnTo>
                    <a:pt x="12830" y="33857"/>
                  </a:lnTo>
                  <a:lnTo>
                    <a:pt x="47039" y="5800"/>
                  </a:lnTo>
                  <a:lnTo>
                    <a:pt x="76199" y="0"/>
                  </a:lnTo>
                  <a:lnTo>
                    <a:pt x="2514599" y="0"/>
                  </a:lnTo>
                  <a:lnTo>
                    <a:pt x="2551420" y="9524"/>
                  </a:lnTo>
                  <a:lnTo>
                    <a:pt x="71821" y="9524"/>
                  </a:lnTo>
                  <a:lnTo>
                    <a:pt x="67485" y="9951"/>
                  </a:lnTo>
                  <a:lnTo>
                    <a:pt x="32147" y="25957"/>
                  </a:lnTo>
                  <a:lnTo>
                    <a:pt x="11659" y="58898"/>
                  </a:lnTo>
                  <a:lnTo>
                    <a:pt x="9524" y="71821"/>
                  </a:lnTo>
                  <a:lnTo>
                    <a:pt x="9524" y="975927"/>
                  </a:lnTo>
                  <a:lnTo>
                    <a:pt x="9832" y="979056"/>
                  </a:lnTo>
                  <a:lnTo>
                    <a:pt x="9951" y="980263"/>
                  </a:lnTo>
                  <a:lnTo>
                    <a:pt x="25956" y="1015600"/>
                  </a:lnTo>
                  <a:lnTo>
                    <a:pt x="58897" y="1036089"/>
                  </a:lnTo>
                  <a:lnTo>
                    <a:pt x="71821" y="1038224"/>
                  </a:lnTo>
                  <a:lnTo>
                    <a:pt x="2551420" y="1038224"/>
                  </a:lnTo>
                  <a:lnTo>
                    <a:pt x="2550556" y="1038742"/>
                  </a:lnTo>
                  <a:lnTo>
                    <a:pt x="2543760" y="1041949"/>
                  </a:lnTo>
                  <a:lnTo>
                    <a:pt x="2536686" y="1044487"/>
                  </a:lnTo>
                  <a:lnTo>
                    <a:pt x="2529468" y="1046299"/>
                  </a:lnTo>
                  <a:lnTo>
                    <a:pt x="2522106" y="1047387"/>
                  </a:lnTo>
                  <a:lnTo>
                    <a:pt x="2514599" y="1047749"/>
                  </a:lnTo>
                  <a:close/>
                </a:path>
                <a:path w="2590800" h="1047750">
                  <a:moveTo>
                    <a:pt x="2551420" y="1038224"/>
                  </a:moveTo>
                  <a:lnTo>
                    <a:pt x="2518977" y="1038224"/>
                  </a:lnTo>
                  <a:lnTo>
                    <a:pt x="2523312" y="1037797"/>
                  </a:lnTo>
                  <a:lnTo>
                    <a:pt x="2531900" y="1036089"/>
                  </a:lnTo>
                  <a:lnTo>
                    <a:pt x="2564840" y="1015600"/>
                  </a:lnTo>
                  <a:lnTo>
                    <a:pt x="2580847" y="980263"/>
                  </a:lnTo>
                  <a:lnTo>
                    <a:pt x="2581274" y="975927"/>
                  </a:lnTo>
                  <a:lnTo>
                    <a:pt x="2581274" y="71821"/>
                  </a:lnTo>
                  <a:lnTo>
                    <a:pt x="2567604" y="35516"/>
                  </a:lnTo>
                  <a:lnTo>
                    <a:pt x="2535757" y="12830"/>
                  </a:lnTo>
                  <a:lnTo>
                    <a:pt x="2518977" y="9524"/>
                  </a:lnTo>
                  <a:lnTo>
                    <a:pt x="2551420" y="9524"/>
                  </a:lnTo>
                  <a:lnTo>
                    <a:pt x="2581791" y="40243"/>
                  </a:lnTo>
                  <a:lnTo>
                    <a:pt x="2590799" y="971549"/>
                  </a:lnTo>
                  <a:lnTo>
                    <a:pt x="2590437" y="979056"/>
                  </a:lnTo>
                  <a:lnTo>
                    <a:pt x="2573532" y="1019867"/>
                  </a:lnTo>
                  <a:lnTo>
                    <a:pt x="2557071" y="1034824"/>
                  </a:lnTo>
                  <a:lnTo>
                    <a:pt x="2551420" y="1038224"/>
                  </a:lnTo>
                  <a:close/>
                </a:path>
              </a:pathLst>
            </a:custGeom>
            <a:solidFill>
              <a:srgbClr val="FFFFFF">
                <a:alpha val="101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 descr=""/>
            <p:cNvSpPr/>
            <p:nvPr/>
          </p:nvSpPr>
          <p:spPr>
            <a:xfrm>
              <a:off x="6600824" y="3190969"/>
              <a:ext cx="628650" cy="647700"/>
            </a:xfrm>
            <a:custGeom>
              <a:avLst/>
              <a:gdLst/>
              <a:ahLst/>
              <a:cxnLst/>
              <a:rect l="l" t="t" r="r" b="b"/>
              <a:pathLst>
                <a:path w="628650" h="647700">
                  <a:moveTo>
                    <a:pt x="322041" y="647510"/>
                  </a:moveTo>
                  <a:lnTo>
                    <a:pt x="306608" y="647510"/>
                  </a:lnTo>
                  <a:lnTo>
                    <a:pt x="291204" y="646753"/>
                  </a:lnTo>
                  <a:lnTo>
                    <a:pt x="245453" y="639966"/>
                  </a:lnTo>
                  <a:lnTo>
                    <a:pt x="201202" y="626543"/>
                  </a:lnTo>
                  <a:lnTo>
                    <a:pt x="159391" y="606768"/>
                  </a:lnTo>
                  <a:lnTo>
                    <a:pt x="120943" y="581078"/>
                  </a:lnTo>
                  <a:lnTo>
                    <a:pt x="86674" y="550018"/>
                  </a:lnTo>
                  <a:lnTo>
                    <a:pt x="57338" y="514272"/>
                  </a:lnTo>
                  <a:lnTo>
                    <a:pt x="33561" y="474601"/>
                  </a:lnTo>
                  <a:lnTo>
                    <a:pt x="15864" y="431880"/>
                  </a:lnTo>
                  <a:lnTo>
                    <a:pt x="4627" y="387015"/>
                  </a:lnTo>
                  <a:lnTo>
                    <a:pt x="94" y="340996"/>
                  </a:lnTo>
                  <a:lnTo>
                    <a:pt x="0" y="333280"/>
                  </a:lnTo>
                  <a:lnTo>
                    <a:pt x="94" y="306514"/>
                  </a:lnTo>
                  <a:lnTo>
                    <a:pt x="4626" y="260494"/>
                  </a:lnTo>
                  <a:lnTo>
                    <a:pt x="15864" y="215629"/>
                  </a:lnTo>
                  <a:lnTo>
                    <a:pt x="33561" y="172907"/>
                  </a:lnTo>
                  <a:lnTo>
                    <a:pt x="57339" y="133237"/>
                  </a:lnTo>
                  <a:lnTo>
                    <a:pt x="86674" y="97491"/>
                  </a:lnTo>
                  <a:lnTo>
                    <a:pt x="120943" y="66431"/>
                  </a:lnTo>
                  <a:lnTo>
                    <a:pt x="159392" y="40741"/>
                  </a:lnTo>
                  <a:lnTo>
                    <a:pt x="201202" y="20966"/>
                  </a:lnTo>
                  <a:lnTo>
                    <a:pt x="245453" y="7543"/>
                  </a:lnTo>
                  <a:lnTo>
                    <a:pt x="291204" y="756"/>
                  </a:lnTo>
                  <a:lnTo>
                    <a:pt x="322041" y="0"/>
                  </a:lnTo>
                  <a:lnTo>
                    <a:pt x="337446" y="756"/>
                  </a:lnTo>
                  <a:lnTo>
                    <a:pt x="383195" y="7543"/>
                  </a:lnTo>
                  <a:lnTo>
                    <a:pt x="427445" y="20966"/>
                  </a:lnTo>
                  <a:lnTo>
                    <a:pt x="469256" y="40741"/>
                  </a:lnTo>
                  <a:lnTo>
                    <a:pt x="507705" y="66431"/>
                  </a:lnTo>
                  <a:lnTo>
                    <a:pt x="541975" y="97491"/>
                  </a:lnTo>
                  <a:lnTo>
                    <a:pt x="571310" y="133237"/>
                  </a:lnTo>
                  <a:lnTo>
                    <a:pt x="595088" y="172907"/>
                  </a:lnTo>
                  <a:lnTo>
                    <a:pt x="612785" y="215629"/>
                  </a:lnTo>
                  <a:lnTo>
                    <a:pt x="624023" y="260494"/>
                  </a:lnTo>
                  <a:lnTo>
                    <a:pt x="628555" y="306514"/>
                  </a:lnTo>
                  <a:lnTo>
                    <a:pt x="628555" y="340996"/>
                  </a:lnTo>
                  <a:lnTo>
                    <a:pt x="624023" y="387015"/>
                  </a:lnTo>
                  <a:lnTo>
                    <a:pt x="612785" y="431880"/>
                  </a:lnTo>
                  <a:lnTo>
                    <a:pt x="595088" y="474601"/>
                  </a:lnTo>
                  <a:lnTo>
                    <a:pt x="571310" y="514272"/>
                  </a:lnTo>
                  <a:lnTo>
                    <a:pt x="541975" y="550018"/>
                  </a:lnTo>
                  <a:lnTo>
                    <a:pt x="507705" y="581078"/>
                  </a:lnTo>
                  <a:lnTo>
                    <a:pt x="469257" y="606768"/>
                  </a:lnTo>
                  <a:lnTo>
                    <a:pt x="427446" y="626543"/>
                  </a:lnTo>
                  <a:lnTo>
                    <a:pt x="383195" y="639966"/>
                  </a:lnTo>
                  <a:lnTo>
                    <a:pt x="337446" y="646753"/>
                  </a:lnTo>
                  <a:lnTo>
                    <a:pt x="322041" y="647510"/>
                  </a:lnTo>
                  <a:close/>
                </a:path>
              </a:pathLst>
            </a:custGeom>
            <a:solidFill>
              <a:srgbClr val="000000">
                <a:alpha val="301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4" name="object 34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753224" y="3343274"/>
              <a:ext cx="323849" cy="342899"/>
            </a:xfrm>
            <a:prstGeom prst="rect">
              <a:avLst/>
            </a:prstGeom>
          </p:spPr>
        </p:pic>
      </p:grpSp>
      <p:sp>
        <p:nvSpPr>
          <p:cNvPr id="35" name="object 35" descr=""/>
          <p:cNvSpPr txBox="1"/>
          <p:nvPr/>
        </p:nvSpPr>
        <p:spPr>
          <a:xfrm>
            <a:off x="7407275" y="3256089"/>
            <a:ext cx="568325" cy="51371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150" spc="-90">
                <a:solidFill>
                  <a:srgbClr val="9CA2AF"/>
                </a:solidFill>
                <a:latin typeface="SimSun"/>
                <a:cs typeface="SimSun"/>
              </a:rPr>
              <a:t>自由度</a:t>
            </a:r>
            <a:endParaRPr sz="1150">
              <a:latin typeface="SimSun"/>
              <a:cs typeface="SimSun"/>
            </a:endParaRPr>
          </a:p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dirty="0" sz="2000" spc="-110">
                <a:solidFill>
                  <a:srgbClr val="FFFFFF"/>
                </a:solidFill>
                <a:latin typeface="Eras Medium ITC"/>
                <a:cs typeface="Eras Medium ITC"/>
              </a:rPr>
              <a:t>55</a:t>
            </a:r>
            <a:r>
              <a:rPr dirty="0" sz="2000" spc="-95">
                <a:solidFill>
                  <a:srgbClr val="FFFFFF"/>
                </a:solidFill>
                <a:latin typeface="Eras Medium ITC"/>
                <a:cs typeface="Eras Medium ITC"/>
              </a:rPr>
              <a:t> </a:t>
            </a:r>
            <a:r>
              <a:rPr dirty="0" sz="2000" spc="-145">
                <a:solidFill>
                  <a:srgbClr val="FFFFFF"/>
                </a:solidFill>
                <a:latin typeface="SimSun"/>
                <a:cs typeface="SimSun"/>
              </a:rPr>
              <a:t>個</a:t>
            </a:r>
            <a:endParaRPr sz="2000">
              <a:latin typeface="SimSun"/>
              <a:cs typeface="SimSun"/>
            </a:endParaRPr>
          </a:p>
        </p:txBody>
      </p:sp>
      <p:grpSp>
        <p:nvGrpSpPr>
          <p:cNvPr id="36" name="object 36" descr=""/>
          <p:cNvGrpSpPr/>
          <p:nvPr/>
        </p:nvGrpSpPr>
        <p:grpSpPr>
          <a:xfrm>
            <a:off x="9220199" y="2990849"/>
            <a:ext cx="2590800" cy="1047750"/>
            <a:chOff x="9220199" y="2990849"/>
            <a:chExt cx="2590800" cy="1047750"/>
          </a:xfrm>
        </p:grpSpPr>
        <p:sp>
          <p:nvSpPr>
            <p:cNvPr id="37" name="object 37" descr=""/>
            <p:cNvSpPr/>
            <p:nvPr/>
          </p:nvSpPr>
          <p:spPr>
            <a:xfrm>
              <a:off x="9220199" y="2990849"/>
              <a:ext cx="2590800" cy="1047750"/>
            </a:xfrm>
            <a:custGeom>
              <a:avLst/>
              <a:gdLst/>
              <a:ahLst/>
              <a:cxnLst/>
              <a:rect l="l" t="t" r="r" b="b"/>
              <a:pathLst>
                <a:path w="2590800" h="1047750">
                  <a:moveTo>
                    <a:pt x="2514599" y="1047749"/>
                  </a:moveTo>
                  <a:lnTo>
                    <a:pt x="76199" y="1047749"/>
                  </a:lnTo>
                  <a:lnTo>
                    <a:pt x="68693" y="1047387"/>
                  </a:lnTo>
                  <a:lnTo>
                    <a:pt x="27882" y="1030482"/>
                  </a:lnTo>
                  <a:lnTo>
                    <a:pt x="3262" y="993636"/>
                  </a:lnTo>
                  <a:lnTo>
                    <a:pt x="0" y="971549"/>
                  </a:lnTo>
                  <a:lnTo>
                    <a:pt x="0" y="76199"/>
                  </a:lnTo>
                  <a:lnTo>
                    <a:pt x="12830" y="33857"/>
                  </a:lnTo>
                  <a:lnTo>
                    <a:pt x="47039" y="5800"/>
                  </a:lnTo>
                  <a:lnTo>
                    <a:pt x="76199" y="0"/>
                  </a:lnTo>
                  <a:lnTo>
                    <a:pt x="2514599" y="0"/>
                  </a:lnTo>
                  <a:lnTo>
                    <a:pt x="2556941" y="12830"/>
                  </a:lnTo>
                  <a:lnTo>
                    <a:pt x="2584999" y="47039"/>
                  </a:lnTo>
                  <a:lnTo>
                    <a:pt x="2590799" y="76199"/>
                  </a:lnTo>
                  <a:lnTo>
                    <a:pt x="2590799" y="971549"/>
                  </a:lnTo>
                  <a:lnTo>
                    <a:pt x="2577969" y="1013892"/>
                  </a:lnTo>
                  <a:lnTo>
                    <a:pt x="2543759" y="1041949"/>
                  </a:lnTo>
                  <a:lnTo>
                    <a:pt x="2514599" y="1047749"/>
                  </a:lnTo>
                  <a:close/>
                </a:path>
              </a:pathLst>
            </a:custGeom>
            <a:solidFill>
              <a:srgbClr val="FFFFF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 descr=""/>
            <p:cNvSpPr/>
            <p:nvPr/>
          </p:nvSpPr>
          <p:spPr>
            <a:xfrm>
              <a:off x="9220199" y="2990849"/>
              <a:ext cx="2590800" cy="1047750"/>
            </a:xfrm>
            <a:custGeom>
              <a:avLst/>
              <a:gdLst/>
              <a:ahLst/>
              <a:cxnLst/>
              <a:rect l="l" t="t" r="r" b="b"/>
              <a:pathLst>
                <a:path w="2590800" h="1047750">
                  <a:moveTo>
                    <a:pt x="2514599" y="1047749"/>
                  </a:moveTo>
                  <a:lnTo>
                    <a:pt x="76199" y="1047749"/>
                  </a:lnTo>
                  <a:lnTo>
                    <a:pt x="68693" y="1047387"/>
                  </a:lnTo>
                  <a:lnTo>
                    <a:pt x="27882" y="1030483"/>
                  </a:lnTo>
                  <a:lnTo>
                    <a:pt x="3262" y="993636"/>
                  </a:lnTo>
                  <a:lnTo>
                    <a:pt x="0" y="971549"/>
                  </a:lnTo>
                  <a:lnTo>
                    <a:pt x="0" y="76199"/>
                  </a:lnTo>
                  <a:lnTo>
                    <a:pt x="12830" y="33857"/>
                  </a:lnTo>
                  <a:lnTo>
                    <a:pt x="47039" y="5800"/>
                  </a:lnTo>
                  <a:lnTo>
                    <a:pt x="76199" y="0"/>
                  </a:lnTo>
                  <a:lnTo>
                    <a:pt x="2514599" y="0"/>
                  </a:lnTo>
                  <a:lnTo>
                    <a:pt x="2551420" y="9524"/>
                  </a:lnTo>
                  <a:lnTo>
                    <a:pt x="71820" y="9524"/>
                  </a:lnTo>
                  <a:lnTo>
                    <a:pt x="67484" y="9951"/>
                  </a:lnTo>
                  <a:lnTo>
                    <a:pt x="32148" y="25957"/>
                  </a:lnTo>
                  <a:lnTo>
                    <a:pt x="11659" y="58898"/>
                  </a:lnTo>
                  <a:lnTo>
                    <a:pt x="9524" y="71821"/>
                  </a:lnTo>
                  <a:lnTo>
                    <a:pt x="9524" y="975927"/>
                  </a:lnTo>
                  <a:lnTo>
                    <a:pt x="23193" y="1012232"/>
                  </a:lnTo>
                  <a:lnTo>
                    <a:pt x="54726" y="1034824"/>
                  </a:lnTo>
                  <a:lnTo>
                    <a:pt x="71820" y="1038224"/>
                  </a:lnTo>
                  <a:lnTo>
                    <a:pt x="2551420" y="1038224"/>
                  </a:lnTo>
                  <a:lnTo>
                    <a:pt x="2550556" y="1038742"/>
                  </a:lnTo>
                  <a:lnTo>
                    <a:pt x="2543760" y="1041949"/>
                  </a:lnTo>
                  <a:lnTo>
                    <a:pt x="2536686" y="1044487"/>
                  </a:lnTo>
                  <a:lnTo>
                    <a:pt x="2529468" y="1046299"/>
                  </a:lnTo>
                  <a:lnTo>
                    <a:pt x="2522106" y="1047387"/>
                  </a:lnTo>
                  <a:lnTo>
                    <a:pt x="2514599" y="1047749"/>
                  </a:lnTo>
                  <a:close/>
                </a:path>
                <a:path w="2590800" h="1047750">
                  <a:moveTo>
                    <a:pt x="2551420" y="1038224"/>
                  </a:moveTo>
                  <a:lnTo>
                    <a:pt x="2518977" y="1038224"/>
                  </a:lnTo>
                  <a:lnTo>
                    <a:pt x="2523312" y="1037797"/>
                  </a:lnTo>
                  <a:lnTo>
                    <a:pt x="2531899" y="1036089"/>
                  </a:lnTo>
                  <a:lnTo>
                    <a:pt x="2564839" y="1015600"/>
                  </a:lnTo>
                  <a:lnTo>
                    <a:pt x="2580846" y="980263"/>
                  </a:lnTo>
                  <a:lnTo>
                    <a:pt x="2581273" y="975927"/>
                  </a:lnTo>
                  <a:lnTo>
                    <a:pt x="2581273" y="71821"/>
                  </a:lnTo>
                  <a:lnTo>
                    <a:pt x="2580965" y="68693"/>
                  </a:lnTo>
                  <a:lnTo>
                    <a:pt x="2580846" y="67485"/>
                  </a:lnTo>
                  <a:lnTo>
                    <a:pt x="2564839" y="32149"/>
                  </a:lnTo>
                  <a:lnTo>
                    <a:pt x="2531899" y="11660"/>
                  </a:lnTo>
                  <a:lnTo>
                    <a:pt x="2518977" y="9524"/>
                  </a:lnTo>
                  <a:lnTo>
                    <a:pt x="2551420" y="9524"/>
                  </a:lnTo>
                  <a:lnTo>
                    <a:pt x="2581791" y="40243"/>
                  </a:lnTo>
                  <a:lnTo>
                    <a:pt x="2590799" y="971549"/>
                  </a:lnTo>
                  <a:lnTo>
                    <a:pt x="2590437" y="979056"/>
                  </a:lnTo>
                  <a:lnTo>
                    <a:pt x="2573532" y="1019867"/>
                  </a:lnTo>
                  <a:lnTo>
                    <a:pt x="2557071" y="1034824"/>
                  </a:lnTo>
                  <a:lnTo>
                    <a:pt x="2551420" y="1038224"/>
                  </a:lnTo>
                  <a:close/>
                </a:path>
              </a:pathLst>
            </a:custGeom>
            <a:solidFill>
              <a:srgbClr val="FFFFFF">
                <a:alpha val="101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 descr=""/>
            <p:cNvSpPr/>
            <p:nvPr/>
          </p:nvSpPr>
          <p:spPr>
            <a:xfrm>
              <a:off x="9420224" y="3190874"/>
              <a:ext cx="666750" cy="647700"/>
            </a:xfrm>
            <a:custGeom>
              <a:avLst/>
              <a:gdLst/>
              <a:ahLst/>
              <a:cxnLst/>
              <a:rect l="l" t="t" r="r" b="b"/>
              <a:pathLst>
                <a:path w="666750" h="647700">
                  <a:moveTo>
                    <a:pt x="323849" y="647699"/>
                  </a:moveTo>
                  <a:lnTo>
                    <a:pt x="284205" y="645263"/>
                  </a:lnTo>
                  <a:lnTo>
                    <a:pt x="245159" y="637994"/>
                  </a:lnTo>
                  <a:lnTo>
                    <a:pt x="207298" y="626000"/>
                  </a:lnTo>
                  <a:lnTo>
                    <a:pt x="171186" y="609459"/>
                  </a:lnTo>
                  <a:lnTo>
                    <a:pt x="137371" y="588623"/>
                  </a:lnTo>
                  <a:lnTo>
                    <a:pt x="106364" y="563806"/>
                  </a:lnTo>
                  <a:lnTo>
                    <a:pt x="78628" y="535381"/>
                  </a:lnTo>
                  <a:lnTo>
                    <a:pt x="54577" y="503770"/>
                  </a:lnTo>
                  <a:lnTo>
                    <a:pt x="34577" y="469454"/>
                  </a:lnTo>
                  <a:lnTo>
                    <a:pt x="18930" y="432951"/>
                  </a:lnTo>
                  <a:lnTo>
                    <a:pt x="7868" y="394807"/>
                  </a:lnTo>
                  <a:lnTo>
                    <a:pt x="1559" y="355592"/>
                  </a:lnTo>
                  <a:lnTo>
                    <a:pt x="0" y="323849"/>
                  </a:lnTo>
                  <a:lnTo>
                    <a:pt x="97" y="315899"/>
                  </a:lnTo>
                  <a:lnTo>
                    <a:pt x="3504" y="276331"/>
                  </a:lnTo>
                  <a:lnTo>
                    <a:pt x="11729" y="237477"/>
                  </a:lnTo>
                  <a:lnTo>
                    <a:pt x="24650" y="199917"/>
                  </a:lnTo>
                  <a:lnTo>
                    <a:pt x="42072" y="164222"/>
                  </a:lnTo>
                  <a:lnTo>
                    <a:pt x="63730" y="130932"/>
                  </a:lnTo>
                  <a:lnTo>
                    <a:pt x="89300" y="100543"/>
                  </a:lnTo>
                  <a:lnTo>
                    <a:pt x="118400" y="73510"/>
                  </a:lnTo>
                  <a:lnTo>
                    <a:pt x="150591" y="50242"/>
                  </a:lnTo>
                  <a:lnTo>
                    <a:pt x="185385" y="31092"/>
                  </a:lnTo>
                  <a:lnTo>
                    <a:pt x="222261" y="16346"/>
                  </a:lnTo>
                  <a:lnTo>
                    <a:pt x="260668" y="6222"/>
                  </a:lnTo>
                  <a:lnTo>
                    <a:pt x="300028" y="877"/>
                  </a:lnTo>
                  <a:lnTo>
                    <a:pt x="342899" y="0"/>
                  </a:lnTo>
                  <a:lnTo>
                    <a:pt x="350850" y="97"/>
                  </a:lnTo>
                  <a:lnTo>
                    <a:pt x="390418" y="3505"/>
                  </a:lnTo>
                  <a:lnTo>
                    <a:pt x="429272" y="11730"/>
                  </a:lnTo>
                  <a:lnTo>
                    <a:pt x="466830" y="24651"/>
                  </a:lnTo>
                  <a:lnTo>
                    <a:pt x="502525" y="42073"/>
                  </a:lnTo>
                  <a:lnTo>
                    <a:pt x="535816" y="63730"/>
                  </a:lnTo>
                  <a:lnTo>
                    <a:pt x="566205" y="89300"/>
                  </a:lnTo>
                  <a:lnTo>
                    <a:pt x="593236" y="118401"/>
                  </a:lnTo>
                  <a:lnTo>
                    <a:pt x="616506" y="150592"/>
                  </a:lnTo>
                  <a:lnTo>
                    <a:pt x="635655" y="185385"/>
                  </a:lnTo>
                  <a:lnTo>
                    <a:pt x="650402" y="222261"/>
                  </a:lnTo>
                  <a:lnTo>
                    <a:pt x="660525" y="260669"/>
                  </a:lnTo>
                  <a:lnTo>
                    <a:pt x="665872" y="300028"/>
                  </a:lnTo>
                  <a:lnTo>
                    <a:pt x="666749" y="323849"/>
                  </a:lnTo>
                  <a:lnTo>
                    <a:pt x="666652" y="331800"/>
                  </a:lnTo>
                  <a:lnTo>
                    <a:pt x="663244" y="371368"/>
                  </a:lnTo>
                  <a:lnTo>
                    <a:pt x="655018" y="410222"/>
                  </a:lnTo>
                  <a:lnTo>
                    <a:pt x="642096" y="447781"/>
                  </a:lnTo>
                  <a:lnTo>
                    <a:pt x="624675" y="483476"/>
                  </a:lnTo>
                  <a:lnTo>
                    <a:pt x="603016" y="516766"/>
                  </a:lnTo>
                  <a:lnTo>
                    <a:pt x="577447" y="547155"/>
                  </a:lnTo>
                  <a:lnTo>
                    <a:pt x="548347" y="574189"/>
                  </a:lnTo>
                  <a:lnTo>
                    <a:pt x="516155" y="597456"/>
                  </a:lnTo>
                  <a:lnTo>
                    <a:pt x="481363" y="616606"/>
                  </a:lnTo>
                  <a:lnTo>
                    <a:pt x="444487" y="631353"/>
                  </a:lnTo>
                  <a:lnTo>
                    <a:pt x="406078" y="641476"/>
                  </a:lnTo>
                  <a:lnTo>
                    <a:pt x="366722" y="646822"/>
                  </a:lnTo>
                  <a:lnTo>
                    <a:pt x="323849" y="647699"/>
                  </a:lnTo>
                  <a:close/>
                </a:path>
              </a:pathLst>
            </a:custGeom>
            <a:solidFill>
              <a:srgbClr val="000000">
                <a:alpha val="301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0" name="object 40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572624" y="3343274"/>
              <a:ext cx="361949" cy="342899"/>
            </a:xfrm>
            <a:prstGeom prst="rect">
              <a:avLst/>
            </a:prstGeom>
          </p:spPr>
        </p:pic>
      </p:grpSp>
      <p:sp>
        <p:nvSpPr>
          <p:cNvPr id="41" name="object 41" descr=""/>
          <p:cNvSpPr txBox="1"/>
          <p:nvPr/>
        </p:nvSpPr>
        <p:spPr>
          <a:xfrm>
            <a:off x="10264774" y="3179889"/>
            <a:ext cx="1035685" cy="66865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150" spc="-100">
                <a:solidFill>
                  <a:srgbClr val="9CA2AF"/>
                </a:solidFill>
                <a:latin typeface="SimSun"/>
                <a:cs typeface="SimSun"/>
              </a:rPr>
              <a:t>負載能力</a:t>
            </a:r>
            <a:endParaRPr sz="1150">
              <a:latin typeface="SimSun"/>
              <a:cs typeface="SimSun"/>
            </a:endParaRPr>
          </a:p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dirty="0" sz="2000" spc="-110">
                <a:solidFill>
                  <a:srgbClr val="FFFFFF"/>
                </a:solidFill>
                <a:latin typeface="Eras Medium ITC"/>
                <a:cs typeface="Eras Medium ITC"/>
              </a:rPr>
              <a:t>20</a:t>
            </a:r>
            <a:r>
              <a:rPr dirty="0" sz="2000" spc="-95">
                <a:solidFill>
                  <a:srgbClr val="FFFFFF"/>
                </a:solidFill>
                <a:latin typeface="Eras Medium ITC"/>
                <a:cs typeface="Eras Medium ITC"/>
              </a:rPr>
              <a:t> </a:t>
            </a:r>
            <a:r>
              <a:rPr dirty="0" sz="2000" spc="-125">
                <a:solidFill>
                  <a:srgbClr val="FFFFFF"/>
                </a:solidFill>
                <a:latin typeface="SimSun"/>
                <a:cs typeface="SimSun"/>
              </a:rPr>
              <a:t>公斤</a:t>
            </a:r>
            <a:endParaRPr sz="2000">
              <a:latin typeface="SimSun"/>
              <a:cs typeface="SimSun"/>
            </a:endParaRPr>
          </a:p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 sz="950" spc="-25">
                <a:solidFill>
                  <a:srgbClr val="9CA2AF"/>
                </a:solidFill>
                <a:latin typeface="Microsoft Sans Serif"/>
                <a:cs typeface="Microsoft Sans Serif"/>
              </a:rPr>
              <a:t>(</a:t>
            </a:r>
            <a:r>
              <a:rPr dirty="0" sz="1000" spc="-100">
                <a:solidFill>
                  <a:srgbClr val="9CA2AF"/>
                </a:solidFill>
                <a:latin typeface="SimSun"/>
                <a:cs typeface="SimSun"/>
              </a:rPr>
              <a:t>可舉起</a:t>
            </a:r>
            <a:r>
              <a:rPr dirty="0" sz="950" spc="-10">
                <a:solidFill>
                  <a:srgbClr val="9CA2AF"/>
                </a:solidFill>
                <a:latin typeface="Microsoft Sans Serif"/>
                <a:cs typeface="Microsoft Sans Serif"/>
              </a:rPr>
              <a:t>75</a:t>
            </a:r>
            <a:r>
              <a:rPr dirty="0" sz="1000" spc="-100">
                <a:solidFill>
                  <a:srgbClr val="9CA2AF"/>
                </a:solidFill>
                <a:latin typeface="SimSun"/>
                <a:cs typeface="SimSun"/>
              </a:rPr>
              <a:t>公斤重物</a:t>
            </a:r>
            <a:r>
              <a:rPr dirty="0" sz="950" spc="-50">
                <a:solidFill>
                  <a:srgbClr val="9CA2AF"/>
                </a:solidFill>
                <a:latin typeface="Microsoft Sans Serif"/>
                <a:cs typeface="Microsoft Sans Serif"/>
              </a:rPr>
              <a:t>)</a:t>
            </a:r>
            <a:endParaRPr sz="950">
              <a:latin typeface="Microsoft Sans Serif"/>
              <a:cs typeface="Microsoft Sans Serif"/>
            </a:endParaRPr>
          </a:p>
        </p:txBody>
      </p:sp>
      <p:grpSp>
        <p:nvGrpSpPr>
          <p:cNvPr id="42" name="object 42" descr=""/>
          <p:cNvGrpSpPr/>
          <p:nvPr/>
        </p:nvGrpSpPr>
        <p:grpSpPr>
          <a:xfrm>
            <a:off x="6400799" y="4800599"/>
            <a:ext cx="5410200" cy="1771650"/>
            <a:chOff x="6400799" y="4800599"/>
            <a:chExt cx="5410200" cy="1771650"/>
          </a:xfrm>
        </p:grpSpPr>
        <p:sp>
          <p:nvSpPr>
            <p:cNvPr id="43" name="object 43" descr=""/>
            <p:cNvSpPr/>
            <p:nvPr/>
          </p:nvSpPr>
          <p:spPr>
            <a:xfrm>
              <a:off x="6400799" y="4800599"/>
              <a:ext cx="5410200" cy="1771650"/>
            </a:xfrm>
            <a:custGeom>
              <a:avLst/>
              <a:gdLst/>
              <a:ahLst/>
              <a:cxnLst/>
              <a:rect l="l" t="t" r="r" b="b"/>
              <a:pathLst>
                <a:path w="5410200" h="1771650">
                  <a:moveTo>
                    <a:pt x="5333999" y="1771649"/>
                  </a:moveTo>
                  <a:lnTo>
                    <a:pt x="76199" y="1771649"/>
                  </a:lnTo>
                  <a:lnTo>
                    <a:pt x="68693" y="1771287"/>
                  </a:lnTo>
                  <a:lnTo>
                    <a:pt x="27882" y="1754382"/>
                  </a:lnTo>
                  <a:lnTo>
                    <a:pt x="3262" y="1717536"/>
                  </a:lnTo>
                  <a:lnTo>
                    <a:pt x="0" y="1695449"/>
                  </a:lnTo>
                  <a:lnTo>
                    <a:pt x="0" y="76199"/>
                  </a:lnTo>
                  <a:lnTo>
                    <a:pt x="12830" y="33857"/>
                  </a:lnTo>
                  <a:lnTo>
                    <a:pt x="47039" y="5800"/>
                  </a:lnTo>
                  <a:lnTo>
                    <a:pt x="76199" y="0"/>
                  </a:lnTo>
                  <a:lnTo>
                    <a:pt x="5333999" y="0"/>
                  </a:lnTo>
                  <a:lnTo>
                    <a:pt x="5376341" y="12830"/>
                  </a:lnTo>
                  <a:lnTo>
                    <a:pt x="5404398" y="47039"/>
                  </a:lnTo>
                  <a:lnTo>
                    <a:pt x="5410199" y="76199"/>
                  </a:lnTo>
                  <a:lnTo>
                    <a:pt x="5410199" y="1695449"/>
                  </a:lnTo>
                  <a:lnTo>
                    <a:pt x="5397368" y="1737792"/>
                  </a:lnTo>
                  <a:lnTo>
                    <a:pt x="5363159" y="1765849"/>
                  </a:lnTo>
                  <a:lnTo>
                    <a:pt x="5333999" y="1771649"/>
                  </a:lnTo>
                  <a:close/>
                </a:path>
              </a:pathLst>
            </a:custGeom>
            <a:solidFill>
              <a:srgbClr val="FFFFF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 descr=""/>
            <p:cNvSpPr/>
            <p:nvPr/>
          </p:nvSpPr>
          <p:spPr>
            <a:xfrm>
              <a:off x="6400799" y="4800599"/>
              <a:ext cx="5410200" cy="1771650"/>
            </a:xfrm>
            <a:custGeom>
              <a:avLst/>
              <a:gdLst/>
              <a:ahLst/>
              <a:cxnLst/>
              <a:rect l="l" t="t" r="r" b="b"/>
              <a:pathLst>
                <a:path w="5410200" h="1771650">
                  <a:moveTo>
                    <a:pt x="5333999" y="1771649"/>
                  </a:moveTo>
                  <a:lnTo>
                    <a:pt x="76199" y="1771649"/>
                  </a:lnTo>
                  <a:lnTo>
                    <a:pt x="68693" y="1771287"/>
                  </a:lnTo>
                  <a:lnTo>
                    <a:pt x="27882" y="1754382"/>
                  </a:lnTo>
                  <a:lnTo>
                    <a:pt x="3262" y="1717536"/>
                  </a:lnTo>
                  <a:lnTo>
                    <a:pt x="0" y="1695449"/>
                  </a:lnTo>
                  <a:lnTo>
                    <a:pt x="0" y="76199"/>
                  </a:lnTo>
                  <a:lnTo>
                    <a:pt x="12830" y="33857"/>
                  </a:lnTo>
                  <a:lnTo>
                    <a:pt x="47039" y="5800"/>
                  </a:lnTo>
                  <a:lnTo>
                    <a:pt x="76199" y="0"/>
                  </a:lnTo>
                  <a:lnTo>
                    <a:pt x="5333999" y="0"/>
                  </a:lnTo>
                  <a:lnTo>
                    <a:pt x="5370819" y="9524"/>
                  </a:lnTo>
                  <a:lnTo>
                    <a:pt x="71821" y="9524"/>
                  </a:lnTo>
                  <a:lnTo>
                    <a:pt x="67485" y="9951"/>
                  </a:lnTo>
                  <a:lnTo>
                    <a:pt x="32147" y="25957"/>
                  </a:lnTo>
                  <a:lnTo>
                    <a:pt x="11659" y="58897"/>
                  </a:lnTo>
                  <a:lnTo>
                    <a:pt x="9524" y="71821"/>
                  </a:lnTo>
                  <a:lnTo>
                    <a:pt x="9524" y="1699827"/>
                  </a:lnTo>
                  <a:lnTo>
                    <a:pt x="9832" y="1702956"/>
                  </a:lnTo>
                  <a:lnTo>
                    <a:pt x="9951" y="1704163"/>
                  </a:lnTo>
                  <a:lnTo>
                    <a:pt x="25956" y="1739499"/>
                  </a:lnTo>
                  <a:lnTo>
                    <a:pt x="58897" y="1759989"/>
                  </a:lnTo>
                  <a:lnTo>
                    <a:pt x="71821" y="1762124"/>
                  </a:lnTo>
                  <a:lnTo>
                    <a:pt x="5370820" y="1762124"/>
                  </a:lnTo>
                  <a:lnTo>
                    <a:pt x="5369955" y="1762641"/>
                  </a:lnTo>
                  <a:lnTo>
                    <a:pt x="5363159" y="1765849"/>
                  </a:lnTo>
                  <a:lnTo>
                    <a:pt x="5356085" y="1768386"/>
                  </a:lnTo>
                  <a:lnTo>
                    <a:pt x="5348868" y="1770199"/>
                  </a:lnTo>
                  <a:lnTo>
                    <a:pt x="5341506" y="1771287"/>
                  </a:lnTo>
                  <a:lnTo>
                    <a:pt x="5333999" y="1771649"/>
                  </a:lnTo>
                  <a:close/>
                </a:path>
                <a:path w="5410200" h="1771650">
                  <a:moveTo>
                    <a:pt x="5370820" y="1762124"/>
                  </a:moveTo>
                  <a:lnTo>
                    <a:pt x="5338376" y="1762124"/>
                  </a:lnTo>
                  <a:lnTo>
                    <a:pt x="5342712" y="1761697"/>
                  </a:lnTo>
                  <a:lnTo>
                    <a:pt x="5351299" y="1759989"/>
                  </a:lnTo>
                  <a:lnTo>
                    <a:pt x="5384239" y="1739499"/>
                  </a:lnTo>
                  <a:lnTo>
                    <a:pt x="5400246" y="1704163"/>
                  </a:lnTo>
                  <a:lnTo>
                    <a:pt x="5400673" y="1699827"/>
                  </a:lnTo>
                  <a:lnTo>
                    <a:pt x="5400673" y="71821"/>
                  </a:lnTo>
                  <a:lnTo>
                    <a:pt x="5387003" y="35516"/>
                  </a:lnTo>
                  <a:lnTo>
                    <a:pt x="5355157" y="12830"/>
                  </a:lnTo>
                  <a:lnTo>
                    <a:pt x="5338376" y="9524"/>
                  </a:lnTo>
                  <a:lnTo>
                    <a:pt x="5370819" y="9524"/>
                  </a:lnTo>
                  <a:lnTo>
                    <a:pt x="5401191" y="40243"/>
                  </a:lnTo>
                  <a:lnTo>
                    <a:pt x="5410199" y="1695449"/>
                  </a:lnTo>
                  <a:lnTo>
                    <a:pt x="5409837" y="1702956"/>
                  </a:lnTo>
                  <a:lnTo>
                    <a:pt x="5392932" y="1743767"/>
                  </a:lnTo>
                  <a:lnTo>
                    <a:pt x="5376469" y="1758724"/>
                  </a:lnTo>
                  <a:lnTo>
                    <a:pt x="5370820" y="1762124"/>
                  </a:lnTo>
                  <a:close/>
                </a:path>
              </a:pathLst>
            </a:custGeom>
            <a:solidFill>
              <a:srgbClr val="FFFFFF">
                <a:alpha val="101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5" name="object 45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638924" y="5038724"/>
              <a:ext cx="228599" cy="304799"/>
            </a:xfrm>
            <a:prstGeom prst="rect">
              <a:avLst/>
            </a:prstGeom>
          </p:spPr>
        </p:pic>
      </p:grpSp>
      <p:sp>
        <p:nvSpPr>
          <p:cNvPr id="46" name="object 46" descr=""/>
          <p:cNvSpPr txBox="1"/>
          <p:nvPr/>
        </p:nvSpPr>
        <p:spPr>
          <a:xfrm>
            <a:off x="7007225" y="5039359"/>
            <a:ext cx="1549400" cy="28384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700" spc="-200">
                <a:solidFill>
                  <a:srgbClr val="FFFFFF"/>
                </a:solidFill>
                <a:latin typeface="SimSun"/>
                <a:cs typeface="SimSun"/>
              </a:rPr>
              <a:t>高扭矩、小齒輪比</a:t>
            </a:r>
            <a:endParaRPr sz="1700">
              <a:latin typeface="SimSun"/>
              <a:cs typeface="SimSun"/>
            </a:endParaRPr>
          </a:p>
        </p:txBody>
      </p:sp>
      <p:grpSp>
        <p:nvGrpSpPr>
          <p:cNvPr id="47" name="object 47" descr=""/>
          <p:cNvGrpSpPr/>
          <p:nvPr/>
        </p:nvGrpSpPr>
        <p:grpSpPr>
          <a:xfrm>
            <a:off x="381000" y="1485900"/>
            <a:ext cx="6772275" cy="4848225"/>
            <a:chOff x="381000" y="1485900"/>
            <a:chExt cx="6772275" cy="4848225"/>
          </a:xfrm>
        </p:grpSpPr>
        <p:pic>
          <p:nvPicPr>
            <p:cNvPr id="48" name="object 48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019925" y="5534024"/>
              <a:ext cx="133349" cy="190499"/>
            </a:xfrm>
            <a:prstGeom prst="rect">
              <a:avLst/>
            </a:prstGeom>
          </p:spPr>
        </p:pic>
        <p:pic>
          <p:nvPicPr>
            <p:cNvPr id="49" name="object 49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019925" y="5838824"/>
              <a:ext cx="133349" cy="190499"/>
            </a:xfrm>
            <a:prstGeom prst="rect">
              <a:avLst/>
            </a:prstGeom>
          </p:spPr>
        </p:pic>
        <p:pic>
          <p:nvPicPr>
            <p:cNvPr id="50" name="object 50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019925" y="6143624"/>
              <a:ext cx="133349" cy="190499"/>
            </a:xfrm>
            <a:prstGeom prst="rect">
              <a:avLst/>
            </a:prstGeom>
          </p:spPr>
        </p:pic>
        <p:pic>
          <p:nvPicPr>
            <p:cNvPr id="51" name="object 51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81000" y="1485900"/>
              <a:ext cx="5410199" cy="2381249"/>
            </a:xfrm>
            <a:prstGeom prst="rect">
              <a:avLst/>
            </a:prstGeom>
          </p:spPr>
        </p:pic>
      </p:grpSp>
      <p:sp>
        <p:nvSpPr>
          <p:cNvPr id="52" name="object 52" descr=""/>
          <p:cNvSpPr txBox="1"/>
          <p:nvPr/>
        </p:nvSpPr>
        <p:spPr>
          <a:xfrm>
            <a:off x="7216775" y="5491987"/>
            <a:ext cx="1701800" cy="2324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350" spc="-160">
                <a:solidFill>
                  <a:srgbClr val="D0D5DA"/>
                </a:solidFill>
                <a:latin typeface="SimSun"/>
                <a:cs typeface="SimSun"/>
              </a:rPr>
              <a:t>大幅降低核心關節的功耗</a:t>
            </a:r>
            <a:endParaRPr sz="1350">
              <a:latin typeface="SimSun"/>
              <a:cs typeface="SimSun"/>
            </a:endParaRPr>
          </a:p>
        </p:txBody>
      </p:sp>
      <p:sp>
        <p:nvSpPr>
          <p:cNvPr id="53" name="object 53" descr=""/>
          <p:cNvSpPr txBox="1"/>
          <p:nvPr/>
        </p:nvSpPr>
        <p:spPr>
          <a:xfrm>
            <a:off x="7216775" y="5796787"/>
            <a:ext cx="2159000" cy="2324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350" spc="-165">
                <a:solidFill>
                  <a:srgbClr val="D0D5DA"/>
                </a:solidFill>
                <a:latin typeface="SimSun"/>
                <a:cs typeface="SimSun"/>
              </a:rPr>
              <a:t>減少散熱問題，適合長時間運作</a:t>
            </a:r>
            <a:endParaRPr sz="1350">
              <a:latin typeface="SimSun"/>
              <a:cs typeface="SimSun"/>
            </a:endParaRPr>
          </a:p>
        </p:txBody>
      </p:sp>
      <p:sp>
        <p:nvSpPr>
          <p:cNvPr id="54" name="object 54" descr=""/>
          <p:cNvSpPr txBox="1"/>
          <p:nvPr/>
        </p:nvSpPr>
        <p:spPr>
          <a:xfrm>
            <a:off x="7216775" y="6101587"/>
            <a:ext cx="2006600" cy="2324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350" spc="-165">
                <a:solidFill>
                  <a:srgbClr val="D0D5DA"/>
                </a:solidFill>
                <a:latin typeface="SimSun"/>
                <a:cs typeface="SimSun"/>
              </a:rPr>
              <a:t>極低噪音，完全適合家庭環境</a:t>
            </a:r>
            <a:endParaRPr sz="1350"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99134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380"/>
              <a:t>核心技術與</a:t>
            </a:r>
          </a:p>
        </p:txBody>
      </p:sp>
      <p:grpSp>
        <p:nvGrpSpPr>
          <p:cNvPr id="4" name="object 4" descr=""/>
          <p:cNvGrpSpPr/>
          <p:nvPr/>
        </p:nvGrpSpPr>
        <p:grpSpPr>
          <a:xfrm>
            <a:off x="380999" y="323849"/>
            <a:ext cx="3086100" cy="2552700"/>
            <a:chOff x="380999" y="323849"/>
            <a:chExt cx="3086100" cy="2552700"/>
          </a:xfrm>
        </p:grpSpPr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95499" y="323849"/>
              <a:ext cx="1371599" cy="495299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380999" y="1104899"/>
              <a:ext cx="3086100" cy="1771650"/>
            </a:xfrm>
            <a:custGeom>
              <a:avLst/>
              <a:gdLst/>
              <a:ahLst/>
              <a:cxnLst/>
              <a:rect l="l" t="t" r="r" b="b"/>
              <a:pathLst>
                <a:path w="3086100" h="1771650">
                  <a:moveTo>
                    <a:pt x="3009899" y="1771649"/>
                  </a:moveTo>
                  <a:lnTo>
                    <a:pt x="76199" y="1771649"/>
                  </a:lnTo>
                  <a:lnTo>
                    <a:pt x="68693" y="1771287"/>
                  </a:lnTo>
                  <a:lnTo>
                    <a:pt x="27882" y="1754382"/>
                  </a:lnTo>
                  <a:lnTo>
                    <a:pt x="3262" y="1717536"/>
                  </a:lnTo>
                  <a:lnTo>
                    <a:pt x="0" y="1695449"/>
                  </a:lnTo>
                  <a:lnTo>
                    <a:pt x="0" y="76199"/>
                  </a:lnTo>
                  <a:lnTo>
                    <a:pt x="12830" y="33857"/>
                  </a:lnTo>
                  <a:lnTo>
                    <a:pt x="47039" y="5800"/>
                  </a:lnTo>
                  <a:lnTo>
                    <a:pt x="76199" y="0"/>
                  </a:lnTo>
                  <a:lnTo>
                    <a:pt x="3009899" y="0"/>
                  </a:lnTo>
                  <a:lnTo>
                    <a:pt x="3052241" y="12830"/>
                  </a:lnTo>
                  <a:lnTo>
                    <a:pt x="3080298" y="47039"/>
                  </a:lnTo>
                  <a:lnTo>
                    <a:pt x="3086099" y="76199"/>
                  </a:lnTo>
                  <a:lnTo>
                    <a:pt x="3086099" y="1695449"/>
                  </a:lnTo>
                  <a:lnTo>
                    <a:pt x="3073269" y="1737792"/>
                  </a:lnTo>
                  <a:lnTo>
                    <a:pt x="3039059" y="1765849"/>
                  </a:lnTo>
                  <a:lnTo>
                    <a:pt x="3009899" y="1771649"/>
                  </a:lnTo>
                  <a:close/>
                </a:path>
              </a:pathLst>
            </a:custGeom>
            <a:solidFill>
              <a:srgbClr val="FFFFF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380999" y="1104899"/>
              <a:ext cx="3086100" cy="1771650"/>
            </a:xfrm>
            <a:custGeom>
              <a:avLst/>
              <a:gdLst/>
              <a:ahLst/>
              <a:cxnLst/>
              <a:rect l="l" t="t" r="r" b="b"/>
              <a:pathLst>
                <a:path w="3086100" h="1771650">
                  <a:moveTo>
                    <a:pt x="3009899" y="1771649"/>
                  </a:moveTo>
                  <a:lnTo>
                    <a:pt x="76199" y="1771649"/>
                  </a:lnTo>
                  <a:lnTo>
                    <a:pt x="68693" y="1771287"/>
                  </a:lnTo>
                  <a:lnTo>
                    <a:pt x="27882" y="1754382"/>
                  </a:lnTo>
                  <a:lnTo>
                    <a:pt x="3262" y="1717536"/>
                  </a:lnTo>
                  <a:lnTo>
                    <a:pt x="0" y="1695449"/>
                  </a:lnTo>
                  <a:lnTo>
                    <a:pt x="0" y="76199"/>
                  </a:lnTo>
                  <a:lnTo>
                    <a:pt x="12830" y="33857"/>
                  </a:lnTo>
                  <a:lnTo>
                    <a:pt x="47039" y="5800"/>
                  </a:lnTo>
                  <a:lnTo>
                    <a:pt x="76199" y="0"/>
                  </a:lnTo>
                  <a:lnTo>
                    <a:pt x="3009899" y="0"/>
                  </a:lnTo>
                  <a:lnTo>
                    <a:pt x="3046720" y="9525"/>
                  </a:lnTo>
                  <a:lnTo>
                    <a:pt x="71822" y="9525"/>
                  </a:lnTo>
                  <a:lnTo>
                    <a:pt x="67486" y="9952"/>
                  </a:lnTo>
                  <a:lnTo>
                    <a:pt x="32149" y="25957"/>
                  </a:lnTo>
                  <a:lnTo>
                    <a:pt x="11660" y="58898"/>
                  </a:lnTo>
                  <a:lnTo>
                    <a:pt x="9524" y="71821"/>
                  </a:lnTo>
                  <a:lnTo>
                    <a:pt x="9524" y="1699827"/>
                  </a:lnTo>
                  <a:lnTo>
                    <a:pt x="23193" y="1736132"/>
                  </a:lnTo>
                  <a:lnTo>
                    <a:pt x="54729" y="1758724"/>
                  </a:lnTo>
                  <a:lnTo>
                    <a:pt x="71822" y="1762124"/>
                  </a:lnTo>
                  <a:lnTo>
                    <a:pt x="3046720" y="1762124"/>
                  </a:lnTo>
                  <a:lnTo>
                    <a:pt x="3045856" y="1762641"/>
                  </a:lnTo>
                  <a:lnTo>
                    <a:pt x="3039059" y="1765849"/>
                  </a:lnTo>
                  <a:lnTo>
                    <a:pt x="3031986" y="1768386"/>
                  </a:lnTo>
                  <a:lnTo>
                    <a:pt x="3024768" y="1770199"/>
                  </a:lnTo>
                  <a:lnTo>
                    <a:pt x="3017406" y="1771287"/>
                  </a:lnTo>
                  <a:lnTo>
                    <a:pt x="3009899" y="1771649"/>
                  </a:lnTo>
                  <a:close/>
                </a:path>
                <a:path w="3086100" h="1771650">
                  <a:moveTo>
                    <a:pt x="3046720" y="1762124"/>
                  </a:moveTo>
                  <a:lnTo>
                    <a:pt x="3014277" y="1762124"/>
                  </a:lnTo>
                  <a:lnTo>
                    <a:pt x="3018613" y="1761697"/>
                  </a:lnTo>
                  <a:lnTo>
                    <a:pt x="3027200" y="1759989"/>
                  </a:lnTo>
                  <a:lnTo>
                    <a:pt x="3060141" y="1739500"/>
                  </a:lnTo>
                  <a:lnTo>
                    <a:pt x="3076147" y="1704163"/>
                  </a:lnTo>
                  <a:lnTo>
                    <a:pt x="3076574" y="1699827"/>
                  </a:lnTo>
                  <a:lnTo>
                    <a:pt x="3076574" y="71821"/>
                  </a:lnTo>
                  <a:lnTo>
                    <a:pt x="3062905" y="35517"/>
                  </a:lnTo>
                  <a:lnTo>
                    <a:pt x="3031057" y="12830"/>
                  </a:lnTo>
                  <a:lnTo>
                    <a:pt x="3014277" y="9525"/>
                  </a:lnTo>
                  <a:lnTo>
                    <a:pt x="3046720" y="9525"/>
                  </a:lnTo>
                  <a:lnTo>
                    <a:pt x="3077091" y="40243"/>
                  </a:lnTo>
                  <a:lnTo>
                    <a:pt x="3086099" y="1695449"/>
                  </a:lnTo>
                  <a:lnTo>
                    <a:pt x="3085737" y="1702956"/>
                  </a:lnTo>
                  <a:lnTo>
                    <a:pt x="3068832" y="1743767"/>
                  </a:lnTo>
                  <a:lnTo>
                    <a:pt x="3052369" y="1758724"/>
                  </a:lnTo>
                  <a:lnTo>
                    <a:pt x="3046720" y="1762124"/>
                  </a:lnTo>
                  <a:close/>
                </a:path>
              </a:pathLst>
            </a:custGeom>
            <a:solidFill>
              <a:srgbClr val="FFFFFF">
                <a:alpha val="101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581024" y="1304924"/>
              <a:ext cx="352425" cy="495300"/>
            </a:xfrm>
            <a:custGeom>
              <a:avLst/>
              <a:gdLst/>
              <a:ahLst/>
              <a:cxnLst/>
              <a:rect l="l" t="t" r="r" b="b"/>
              <a:pathLst>
                <a:path w="352425" h="495300">
                  <a:moveTo>
                    <a:pt x="176212" y="495299"/>
                  </a:moveTo>
                  <a:lnTo>
                    <a:pt x="133385" y="490017"/>
                  </a:lnTo>
                  <a:lnTo>
                    <a:pt x="93145" y="474494"/>
                  </a:lnTo>
                  <a:lnTo>
                    <a:pt x="57882" y="449660"/>
                  </a:lnTo>
                  <a:lnTo>
                    <a:pt x="29697" y="416985"/>
                  </a:lnTo>
                  <a:lnTo>
                    <a:pt x="10295" y="378442"/>
                  </a:lnTo>
                  <a:lnTo>
                    <a:pt x="846" y="336359"/>
                  </a:lnTo>
                  <a:lnTo>
                    <a:pt x="0" y="319087"/>
                  </a:lnTo>
                  <a:lnTo>
                    <a:pt x="0" y="176212"/>
                  </a:lnTo>
                  <a:lnTo>
                    <a:pt x="5282" y="133385"/>
                  </a:lnTo>
                  <a:lnTo>
                    <a:pt x="20805" y="93145"/>
                  </a:lnTo>
                  <a:lnTo>
                    <a:pt x="45639" y="57882"/>
                  </a:lnTo>
                  <a:lnTo>
                    <a:pt x="78313" y="29697"/>
                  </a:lnTo>
                  <a:lnTo>
                    <a:pt x="116857" y="10295"/>
                  </a:lnTo>
                  <a:lnTo>
                    <a:pt x="158940" y="846"/>
                  </a:lnTo>
                  <a:lnTo>
                    <a:pt x="176212" y="0"/>
                  </a:lnTo>
                  <a:lnTo>
                    <a:pt x="184869" y="211"/>
                  </a:lnTo>
                  <a:lnTo>
                    <a:pt x="227364" y="7585"/>
                  </a:lnTo>
                  <a:lnTo>
                    <a:pt x="266795" y="25063"/>
                  </a:lnTo>
                  <a:lnTo>
                    <a:pt x="300813" y="51611"/>
                  </a:lnTo>
                  <a:lnTo>
                    <a:pt x="327361" y="85629"/>
                  </a:lnTo>
                  <a:lnTo>
                    <a:pt x="344839" y="125059"/>
                  </a:lnTo>
                  <a:lnTo>
                    <a:pt x="352213" y="167555"/>
                  </a:lnTo>
                  <a:lnTo>
                    <a:pt x="352424" y="176212"/>
                  </a:lnTo>
                  <a:lnTo>
                    <a:pt x="352424" y="319087"/>
                  </a:lnTo>
                  <a:lnTo>
                    <a:pt x="347142" y="361914"/>
                  </a:lnTo>
                  <a:lnTo>
                    <a:pt x="331619" y="402154"/>
                  </a:lnTo>
                  <a:lnTo>
                    <a:pt x="306785" y="437417"/>
                  </a:lnTo>
                  <a:lnTo>
                    <a:pt x="274110" y="465602"/>
                  </a:lnTo>
                  <a:lnTo>
                    <a:pt x="235567" y="485003"/>
                  </a:lnTo>
                  <a:lnTo>
                    <a:pt x="193484" y="494453"/>
                  </a:lnTo>
                  <a:lnTo>
                    <a:pt x="176212" y="495299"/>
                  </a:lnTo>
                  <a:close/>
                </a:path>
              </a:pathLst>
            </a:custGeom>
            <a:solidFill>
              <a:srgbClr val="FF7E00">
                <a:alpha val="101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95324" y="1419224"/>
              <a:ext cx="123824" cy="266699"/>
            </a:xfrm>
            <a:prstGeom prst="rect">
              <a:avLst/>
            </a:prstGeom>
          </p:spPr>
        </p:pic>
      </p:grpSp>
      <p:sp>
        <p:nvSpPr>
          <p:cNvPr id="10" name="object 10" descr=""/>
          <p:cNvSpPr txBox="1"/>
          <p:nvPr/>
        </p:nvSpPr>
        <p:spPr>
          <a:xfrm>
            <a:off x="1035050" y="1400810"/>
            <a:ext cx="1549400" cy="28384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700" spc="-200">
                <a:solidFill>
                  <a:srgbClr val="FF7E00"/>
                </a:solidFill>
                <a:latin typeface="SimSun"/>
                <a:cs typeface="SimSun"/>
              </a:rPr>
              <a:t>多用途全身控制器</a:t>
            </a:r>
            <a:endParaRPr sz="1700">
              <a:latin typeface="SimSun"/>
              <a:cs typeface="SimSun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568325" y="1893862"/>
            <a:ext cx="2692400" cy="78740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algn="just" marL="12700" marR="5715">
              <a:lnSpc>
                <a:spcPct val="108700"/>
              </a:lnSpc>
              <a:spcBef>
                <a:spcPts val="90"/>
              </a:spcBef>
            </a:pPr>
            <a:r>
              <a:rPr dirty="0" sz="1150" spc="-110">
                <a:solidFill>
                  <a:srgbClr val="D0D5DA"/>
                </a:solidFill>
                <a:latin typeface="SimSun"/>
                <a:cs typeface="SimSun"/>
              </a:rPr>
              <a:t>透過強化學習與人體動作捕捉數據訓練，實現</a:t>
            </a:r>
            <a:r>
              <a:rPr dirty="0" sz="1150" spc="-85">
                <a:solidFill>
                  <a:srgbClr val="D0D5DA"/>
                </a:solidFill>
                <a:latin typeface="SimSun"/>
                <a:cs typeface="SimSun"/>
              </a:rPr>
              <a:t> </a:t>
            </a:r>
            <a:r>
              <a:rPr dirty="0" sz="1150" spc="-50">
                <a:solidFill>
                  <a:srgbClr val="FFFFFF"/>
                </a:solidFill>
                <a:latin typeface="Malgun Gothic"/>
                <a:cs typeface="Malgun Gothic"/>
              </a:rPr>
              <a:t>100Hz</a:t>
            </a:r>
            <a:r>
              <a:rPr dirty="0" sz="1150" spc="-110">
                <a:solidFill>
                  <a:srgbClr val="FFFFFF"/>
                </a:solidFill>
                <a:latin typeface="SimSun"/>
                <a:cs typeface="SimSun"/>
              </a:rPr>
              <a:t>頻率</a:t>
            </a:r>
            <a:r>
              <a:rPr dirty="0" sz="1150" spc="-110">
                <a:solidFill>
                  <a:srgbClr val="D0D5DA"/>
                </a:solidFill>
                <a:latin typeface="SimSun"/>
                <a:cs typeface="SimSun"/>
              </a:rPr>
              <a:t>的自然步態與動作控制。能適應地毯、磁磚等多種地面材質，實現流暢的行走與</a:t>
            </a:r>
            <a:r>
              <a:rPr dirty="0" sz="1150" spc="-100">
                <a:solidFill>
                  <a:srgbClr val="D0D5DA"/>
                </a:solidFill>
                <a:latin typeface="SimSun"/>
                <a:cs typeface="SimSun"/>
              </a:rPr>
              <a:t>物品拾取。</a:t>
            </a:r>
            <a:endParaRPr sz="1150">
              <a:latin typeface="SimSun"/>
              <a:cs typeface="SimSun"/>
            </a:endParaRPr>
          </a:p>
        </p:txBody>
      </p:sp>
      <p:grpSp>
        <p:nvGrpSpPr>
          <p:cNvPr id="12" name="object 12" descr=""/>
          <p:cNvGrpSpPr/>
          <p:nvPr/>
        </p:nvGrpSpPr>
        <p:grpSpPr>
          <a:xfrm>
            <a:off x="3657599" y="1104899"/>
            <a:ext cx="3086100" cy="1771650"/>
            <a:chOff x="3657599" y="1104899"/>
            <a:chExt cx="3086100" cy="1771650"/>
          </a:xfrm>
        </p:grpSpPr>
        <p:sp>
          <p:nvSpPr>
            <p:cNvPr id="13" name="object 13" descr=""/>
            <p:cNvSpPr/>
            <p:nvPr/>
          </p:nvSpPr>
          <p:spPr>
            <a:xfrm>
              <a:off x="3657599" y="1104899"/>
              <a:ext cx="3086100" cy="1771650"/>
            </a:xfrm>
            <a:custGeom>
              <a:avLst/>
              <a:gdLst/>
              <a:ahLst/>
              <a:cxnLst/>
              <a:rect l="l" t="t" r="r" b="b"/>
              <a:pathLst>
                <a:path w="3086100" h="1771650">
                  <a:moveTo>
                    <a:pt x="3009899" y="1771649"/>
                  </a:moveTo>
                  <a:lnTo>
                    <a:pt x="76199" y="1771649"/>
                  </a:lnTo>
                  <a:lnTo>
                    <a:pt x="68693" y="1771287"/>
                  </a:lnTo>
                  <a:lnTo>
                    <a:pt x="27882" y="1754382"/>
                  </a:lnTo>
                  <a:lnTo>
                    <a:pt x="3262" y="1717536"/>
                  </a:lnTo>
                  <a:lnTo>
                    <a:pt x="0" y="1695449"/>
                  </a:lnTo>
                  <a:lnTo>
                    <a:pt x="0" y="76199"/>
                  </a:lnTo>
                  <a:lnTo>
                    <a:pt x="12830" y="33857"/>
                  </a:lnTo>
                  <a:lnTo>
                    <a:pt x="47039" y="5800"/>
                  </a:lnTo>
                  <a:lnTo>
                    <a:pt x="76199" y="0"/>
                  </a:lnTo>
                  <a:lnTo>
                    <a:pt x="3009899" y="0"/>
                  </a:lnTo>
                  <a:lnTo>
                    <a:pt x="3052241" y="12830"/>
                  </a:lnTo>
                  <a:lnTo>
                    <a:pt x="3080298" y="47039"/>
                  </a:lnTo>
                  <a:lnTo>
                    <a:pt x="3086099" y="76199"/>
                  </a:lnTo>
                  <a:lnTo>
                    <a:pt x="3086099" y="1695449"/>
                  </a:lnTo>
                  <a:lnTo>
                    <a:pt x="3073269" y="1737792"/>
                  </a:lnTo>
                  <a:lnTo>
                    <a:pt x="3039059" y="1765849"/>
                  </a:lnTo>
                  <a:lnTo>
                    <a:pt x="3009899" y="1771649"/>
                  </a:lnTo>
                  <a:close/>
                </a:path>
              </a:pathLst>
            </a:custGeom>
            <a:solidFill>
              <a:srgbClr val="FFFFF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3657599" y="1104899"/>
              <a:ext cx="3086100" cy="1771650"/>
            </a:xfrm>
            <a:custGeom>
              <a:avLst/>
              <a:gdLst/>
              <a:ahLst/>
              <a:cxnLst/>
              <a:rect l="l" t="t" r="r" b="b"/>
              <a:pathLst>
                <a:path w="3086100" h="1771650">
                  <a:moveTo>
                    <a:pt x="3009899" y="1771649"/>
                  </a:moveTo>
                  <a:lnTo>
                    <a:pt x="76199" y="1771649"/>
                  </a:lnTo>
                  <a:lnTo>
                    <a:pt x="68693" y="1771287"/>
                  </a:lnTo>
                  <a:lnTo>
                    <a:pt x="27882" y="1754382"/>
                  </a:lnTo>
                  <a:lnTo>
                    <a:pt x="3262" y="1717536"/>
                  </a:lnTo>
                  <a:lnTo>
                    <a:pt x="0" y="1695449"/>
                  </a:lnTo>
                  <a:lnTo>
                    <a:pt x="0" y="76199"/>
                  </a:lnTo>
                  <a:lnTo>
                    <a:pt x="12830" y="33857"/>
                  </a:lnTo>
                  <a:lnTo>
                    <a:pt x="47039" y="5800"/>
                  </a:lnTo>
                  <a:lnTo>
                    <a:pt x="76199" y="0"/>
                  </a:lnTo>
                  <a:lnTo>
                    <a:pt x="3009899" y="0"/>
                  </a:lnTo>
                  <a:lnTo>
                    <a:pt x="3046720" y="9525"/>
                  </a:lnTo>
                  <a:lnTo>
                    <a:pt x="71821" y="9525"/>
                  </a:lnTo>
                  <a:lnTo>
                    <a:pt x="67485" y="9952"/>
                  </a:lnTo>
                  <a:lnTo>
                    <a:pt x="32148" y="25957"/>
                  </a:lnTo>
                  <a:lnTo>
                    <a:pt x="11659" y="58898"/>
                  </a:lnTo>
                  <a:lnTo>
                    <a:pt x="9524" y="71821"/>
                  </a:lnTo>
                  <a:lnTo>
                    <a:pt x="9524" y="1699827"/>
                  </a:lnTo>
                  <a:lnTo>
                    <a:pt x="9832" y="1702956"/>
                  </a:lnTo>
                  <a:lnTo>
                    <a:pt x="9951" y="1704163"/>
                  </a:lnTo>
                  <a:lnTo>
                    <a:pt x="25957" y="1739500"/>
                  </a:lnTo>
                  <a:lnTo>
                    <a:pt x="58897" y="1759989"/>
                  </a:lnTo>
                  <a:lnTo>
                    <a:pt x="71821" y="1762124"/>
                  </a:lnTo>
                  <a:lnTo>
                    <a:pt x="3046720" y="1762124"/>
                  </a:lnTo>
                  <a:lnTo>
                    <a:pt x="3045856" y="1762641"/>
                  </a:lnTo>
                  <a:lnTo>
                    <a:pt x="3039059" y="1765849"/>
                  </a:lnTo>
                  <a:lnTo>
                    <a:pt x="3031986" y="1768386"/>
                  </a:lnTo>
                  <a:lnTo>
                    <a:pt x="3024768" y="1770199"/>
                  </a:lnTo>
                  <a:lnTo>
                    <a:pt x="3017406" y="1771287"/>
                  </a:lnTo>
                  <a:lnTo>
                    <a:pt x="3009899" y="1771649"/>
                  </a:lnTo>
                  <a:close/>
                </a:path>
                <a:path w="3086100" h="1771650">
                  <a:moveTo>
                    <a:pt x="3046720" y="1762124"/>
                  </a:moveTo>
                  <a:lnTo>
                    <a:pt x="3014277" y="1762124"/>
                  </a:lnTo>
                  <a:lnTo>
                    <a:pt x="3018612" y="1761697"/>
                  </a:lnTo>
                  <a:lnTo>
                    <a:pt x="3027200" y="1759989"/>
                  </a:lnTo>
                  <a:lnTo>
                    <a:pt x="3060141" y="1739500"/>
                  </a:lnTo>
                  <a:lnTo>
                    <a:pt x="3076147" y="1704163"/>
                  </a:lnTo>
                  <a:lnTo>
                    <a:pt x="3076574" y="1699827"/>
                  </a:lnTo>
                  <a:lnTo>
                    <a:pt x="3076574" y="71821"/>
                  </a:lnTo>
                  <a:lnTo>
                    <a:pt x="3062905" y="35517"/>
                  </a:lnTo>
                  <a:lnTo>
                    <a:pt x="3031057" y="12830"/>
                  </a:lnTo>
                  <a:lnTo>
                    <a:pt x="3014277" y="9525"/>
                  </a:lnTo>
                  <a:lnTo>
                    <a:pt x="3046720" y="9525"/>
                  </a:lnTo>
                  <a:lnTo>
                    <a:pt x="3077091" y="40243"/>
                  </a:lnTo>
                  <a:lnTo>
                    <a:pt x="3086099" y="1695449"/>
                  </a:lnTo>
                  <a:lnTo>
                    <a:pt x="3085737" y="1702956"/>
                  </a:lnTo>
                  <a:lnTo>
                    <a:pt x="3068832" y="1743767"/>
                  </a:lnTo>
                  <a:lnTo>
                    <a:pt x="3052369" y="1758724"/>
                  </a:lnTo>
                  <a:lnTo>
                    <a:pt x="3046720" y="1762124"/>
                  </a:lnTo>
                  <a:close/>
                </a:path>
              </a:pathLst>
            </a:custGeom>
            <a:solidFill>
              <a:srgbClr val="FFFFFF">
                <a:alpha val="101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3857624" y="1304924"/>
              <a:ext cx="419100" cy="495300"/>
            </a:xfrm>
            <a:custGeom>
              <a:avLst/>
              <a:gdLst/>
              <a:ahLst/>
              <a:cxnLst/>
              <a:rect l="l" t="t" r="r" b="b"/>
              <a:pathLst>
                <a:path w="419100" h="495300">
                  <a:moveTo>
                    <a:pt x="216413" y="495299"/>
                  </a:moveTo>
                  <a:lnTo>
                    <a:pt x="202687" y="495299"/>
                  </a:lnTo>
                  <a:lnTo>
                    <a:pt x="195840" y="494963"/>
                  </a:lnTo>
                  <a:lnTo>
                    <a:pt x="155288" y="488268"/>
                  </a:lnTo>
                  <a:lnTo>
                    <a:pt x="116821" y="473791"/>
                  </a:lnTo>
                  <a:lnTo>
                    <a:pt x="81917" y="452087"/>
                  </a:lnTo>
                  <a:lnTo>
                    <a:pt x="51919" y="423992"/>
                  </a:lnTo>
                  <a:lnTo>
                    <a:pt x="27978" y="390583"/>
                  </a:lnTo>
                  <a:lnTo>
                    <a:pt x="11014" y="353146"/>
                  </a:lnTo>
                  <a:lnTo>
                    <a:pt x="1681" y="313119"/>
                  </a:lnTo>
                  <a:lnTo>
                    <a:pt x="0" y="285749"/>
                  </a:lnTo>
                  <a:lnTo>
                    <a:pt x="0" y="202686"/>
                  </a:lnTo>
                  <a:lnTo>
                    <a:pt x="5365" y="161937"/>
                  </a:lnTo>
                  <a:lnTo>
                    <a:pt x="18577" y="123018"/>
                  </a:lnTo>
                  <a:lnTo>
                    <a:pt x="39128" y="87423"/>
                  </a:lnTo>
                  <a:lnTo>
                    <a:pt x="66228" y="56522"/>
                  </a:lnTo>
                  <a:lnTo>
                    <a:pt x="98836" y="31502"/>
                  </a:lnTo>
                  <a:lnTo>
                    <a:pt x="135698" y="13324"/>
                  </a:lnTo>
                  <a:lnTo>
                    <a:pt x="175399" y="2687"/>
                  </a:lnTo>
                  <a:lnTo>
                    <a:pt x="202687" y="0"/>
                  </a:lnTo>
                  <a:lnTo>
                    <a:pt x="216413" y="0"/>
                  </a:lnTo>
                  <a:lnTo>
                    <a:pt x="257161" y="5365"/>
                  </a:lnTo>
                  <a:lnTo>
                    <a:pt x="296081" y="18577"/>
                  </a:lnTo>
                  <a:lnTo>
                    <a:pt x="331675" y="39128"/>
                  </a:lnTo>
                  <a:lnTo>
                    <a:pt x="362577" y="66228"/>
                  </a:lnTo>
                  <a:lnTo>
                    <a:pt x="387597" y="98836"/>
                  </a:lnTo>
                  <a:lnTo>
                    <a:pt x="405775" y="135699"/>
                  </a:lnTo>
                  <a:lnTo>
                    <a:pt x="416412" y="175399"/>
                  </a:lnTo>
                  <a:lnTo>
                    <a:pt x="419099" y="202686"/>
                  </a:lnTo>
                  <a:lnTo>
                    <a:pt x="419099" y="292613"/>
                  </a:lnTo>
                  <a:lnTo>
                    <a:pt x="413734" y="333362"/>
                  </a:lnTo>
                  <a:lnTo>
                    <a:pt x="400522" y="372281"/>
                  </a:lnTo>
                  <a:lnTo>
                    <a:pt x="379971" y="407875"/>
                  </a:lnTo>
                  <a:lnTo>
                    <a:pt x="352871" y="438776"/>
                  </a:lnTo>
                  <a:lnTo>
                    <a:pt x="320262" y="463797"/>
                  </a:lnTo>
                  <a:lnTo>
                    <a:pt x="283400" y="481975"/>
                  </a:lnTo>
                  <a:lnTo>
                    <a:pt x="243699" y="492612"/>
                  </a:lnTo>
                  <a:lnTo>
                    <a:pt x="216413" y="495299"/>
                  </a:lnTo>
                  <a:close/>
                </a:path>
              </a:pathLst>
            </a:custGeom>
            <a:solidFill>
              <a:srgbClr val="FF7E00">
                <a:alpha val="101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6" name="object 1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971924" y="1419224"/>
              <a:ext cx="190499" cy="266699"/>
            </a:xfrm>
            <a:prstGeom prst="rect">
              <a:avLst/>
            </a:prstGeom>
          </p:spPr>
        </p:pic>
      </p:grpSp>
      <p:sp>
        <p:nvSpPr>
          <p:cNvPr id="17" name="object 17" descr=""/>
          <p:cNvSpPr txBox="1"/>
          <p:nvPr/>
        </p:nvSpPr>
        <p:spPr>
          <a:xfrm>
            <a:off x="4378325" y="1400810"/>
            <a:ext cx="1358900" cy="28384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700" spc="-200">
                <a:solidFill>
                  <a:srgbClr val="FF7E00"/>
                </a:solidFill>
                <a:latin typeface="SimSun"/>
                <a:cs typeface="SimSun"/>
              </a:rPr>
              <a:t>改良的通用操控</a:t>
            </a:r>
            <a:endParaRPr sz="1700">
              <a:latin typeface="SimSun"/>
              <a:cs typeface="SimSun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3844925" y="1893862"/>
            <a:ext cx="2692400" cy="78740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08700"/>
              </a:lnSpc>
              <a:spcBef>
                <a:spcPts val="90"/>
              </a:spcBef>
            </a:pPr>
            <a:r>
              <a:rPr dirty="0" sz="1150" spc="-110">
                <a:solidFill>
                  <a:srgbClr val="D0D5DA"/>
                </a:solidFill>
                <a:latin typeface="SimSun"/>
                <a:cs typeface="SimSun"/>
              </a:rPr>
              <a:t>搭載視覺操作模型，能識別並抓取多樣化物</a:t>
            </a:r>
            <a:r>
              <a:rPr dirty="0" sz="1150" spc="-50">
                <a:solidFill>
                  <a:srgbClr val="D0D5DA"/>
                </a:solidFill>
                <a:latin typeface="SimSun"/>
                <a:cs typeface="SimSun"/>
              </a:rPr>
              <a:t> </a:t>
            </a:r>
            <a:r>
              <a:rPr dirty="0" sz="1150" spc="-110">
                <a:solidFill>
                  <a:srgbClr val="D0D5DA"/>
                </a:solidFill>
                <a:latin typeface="SimSun"/>
                <a:cs typeface="SimSun"/>
              </a:rPr>
              <a:t>體，即使是訓練中未見過的物品也能靈活應對。實現精準的物體抓取與操作，支援日常家務</a:t>
            </a:r>
            <a:r>
              <a:rPr dirty="0" sz="1150" spc="-90">
                <a:solidFill>
                  <a:srgbClr val="D0D5DA"/>
                </a:solidFill>
                <a:latin typeface="SimSun"/>
                <a:cs typeface="SimSun"/>
              </a:rPr>
              <a:t>任務。</a:t>
            </a:r>
            <a:endParaRPr sz="1150">
              <a:latin typeface="SimSun"/>
              <a:cs typeface="SimSun"/>
            </a:endParaRPr>
          </a:p>
        </p:txBody>
      </p:sp>
      <p:grpSp>
        <p:nvGrpSpPr>
          <p:cNvPr id="19" name="object 19" descr=""/>
          <p:cNvGrpSpPr/>
          <p:nvPr/>
        </p:nvGrpSpPr>
        <p:grpSpPr>
          <a:xfrm>
            <a:off x="380999" y="3067049"/>
            <a:ext cx="3086100" cy="1771650"/>
            <a:chOff x="380999" y="3067049"/>
            <a:chExt cx="3086100" cy="1771650"/>
          </a:xfrm>
        </p:grpSpPr>
        <p:sp>
          <p:nvSpPr>
            <p:cNvPr id="20" name="object 20" descr=""/>
            <p:cNvSpPr/>
            <p:nvPr/>
          </p:nvSpPr>
          <p:spPr>
            <a:xfrm>
              <a:off x="380999" y="3067049"/>
              <a:ext cx="3086100" cy="1771650"/>
            </a:xfrm>
            <a:custGeom>
              <a:avLst/>
              <a:gdLst/>
              <a:ahLst/>
              <a:cxnLst/>
              <a:rect l="l" t="t" r="r" b="b"/>
              <a:pathLst>
                <a:path w="3086100" h="1771650">
                  <a:moveTo>
                    <a:pt x="3009899" y="1771649"/>
                  </a:moveTo>
                  <a:lnTo>
                    <a:pt x="76199" y="1771649"/>
                  </a:lnTo>
                  <a:lnTo>
                    <a:pt x="68693" y="1771287"/>
                  </a:lnTo>
                  <a:lnTo>
                    <a:pt x="27882" y="1754382"/>
                  </a:lnTo>
                  <a:lnTo>
                    <a:pt x="3262" y="1717536"/>
                  </a:lnTo>
                  <a:lnTo>
                    <a:pt x="0" y="1695449"/>
                  </a:lnTo>
                  <a:lnTo>
                    <a:pt x="0" y="76199"/>
                  </a:lnTo>
                  <a:lnTo>
                    <a:pt x="12830" y="33857"/>
                  </a:lnTo>
                  <a:lnTo>
                    <a:pt x="47039" y="5800"/>
                  </a:lnTo>
                  <a:lnTo>
                    <a:pt x="76199" y="0"/>
                  </a:lnTo>
                  <a:lnTo>
                    <a:pt x="3009899" y="0"/>
                  </a:lnTo>
                  <a:lnTo>
                    <a:pt x="3052241" y="12830"/>
                  </a:lnTo>
                  <a:lnTo>
                    <a:pt x="3080298" y="47039"/>
                  </a:lnTo>
                  <a:lnTo>
                    <a:pt x="3086099" y="76199"/>
                  </a:lnTo>
                  <a:lnTo>
                    <a:pt x="3086099" y="1695449"/>
                  </a:lnTo>
                  <a:lnTo>
                    <a:pt x="3073269" y="1737792"/>
                  </a:lnTo>
                  <a:lnTo>
                    <a:pt x="3039059" y="1765849"/>
                  </a:lnTo>
                  <a:lnTo>
                    <a:pt x="3009899" y="1771649"/>
                  </a:lnTo>
                  <a:close/>
                </a:path>
              </a:pathLst>
            </a:custGeom>
            <a:solidFill>
              <a:srgbClr val="FFFFF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 descr=""/>
            <p:cNvSpPr/>
            <p:nvPr/>
          </p:nvSpPr>
          <p:spPr>
            <a:xfrm>
              <a:off x="380999" y="3067049"/>
              <a:ext cx="3086100" cy="1771650"/>
            </a:xfrm>
            <a:custGeom>
              <a:avLst/>
              <a:gdLst/>
              <a:ahLst/>
              <a:cxnLst/>
              <a:rect l="l" t="t" r="r" b="b"/>
              <a:pathLst>
                <a:path w="3086100" h="1771650">
                  <a:moveTo>
                    <a:pt x="3009899" y="1771649"/>
                  </a:moveTo>
                  <a:lnTo>
                    <a:pt x="76199" y="1771649"/>
                  </a:lnTo>
                  <a:lnTo>
                    <a:pt x="68693" y="1771287"/>
                  </a:lnTo>
                  <a:lnTo>
                    <a:pt x="27882" y="1754382"/>
                  </a:lnTo>
                  <a:lnTo>
                    <a:pt x="3262" y="1717536"/>
                  </a:lnTo>
                  <a:lnTo>
                    <a:pt x="0" y="1695449"/>
                  </a:lnTo>
                  <a:lnTo>
                    <a:pt x="0" y="76199"/>
                  </a:lnTo>
                  <a:lnTo>
                    <a:pt x="12830" y="33857"/>
                  </a:lnTo>
                  <a:lnTo>
                    <a:pt x="47039" y="5800"/>
                  </a:lnTo>
                  <a:lnTo>
                    <a:pt x="76199" y="0"/>
                  </a:lnTo>
                  <a:lnTo>
                    <a:pt x="3009899" y="0"/>
                  </a:lnTo>
                  <a:lnTo>
                    <a:pt x="3046719" y="9524"/>
                  </a:lnTo>
                  <a:lnTo>
                    <a:pt x="71822" y="9524"/>
                  </a:lnTo>
                  <a:lnTo>
                    <a:pt x="67486" y="9951"/>
                  </a:lnTo>
                  <a:lnTo>
                    <a:pt x="32149" y="25957"/>
                  </a:lnTo>
                  <a:lnTo>
                    <a:pt x="11660" y="58898"/>
                  </a:lnTo>
                  <a:lnTo>
                    <a:pt x="9524" y="71821"/>
                  </a:lnTo>
                  <a:lnTo>
                    <a:pt x="9524" y="1699827"/>
                  </a:lnTo>
                  <a:lnTo>
                    <a:pt x="9833" y="1702956"/>
                  </a:lnTo>
                  <a:lnTo>
                    <a:pt x="9951" y="1704163"/>
                  </a:lnTo>
                  <a:lnTo>
                    <a:pt x="25957" y="1739499"/>
                  </a:lnTo>
                  <a:lnTo>
                    <a:pt x="58898" y="1759989"/>
                  </a:lnTo>
                  <a:lnTo>
                    <a:pt x="71822" y="1762124"/>
                  </a:lnTo>
                  <a:lnTo>
                    <a:pt x="3046720" y="1762124"/>
                  </a:lnTo>
                  <a:lnTo>
                    <a:pt x="3045856" y="1762641"/>
                  </a:lnTo>
                  <a:lnTo>
                    <a:pt x="3039059" y="1765849"/>
                  </a:lnTo>
                  <a:lnTo>
                    <a:pt x="3031986" y="1768387"/>
                  </a:lnTo>
                  <a:lnTo>
                    <a:pt x="3024768" y="1770199"/>
                  </a:lnTo>
                  <a:lnTo>
                    <a:pt x="3017406" y="1771287"/>
                  </a:lnTo>
                  <a:lnTo>
                    <a:pt x="3009899" y="1771649"/>
                  </a:lnTo>
                  <a:close/>
                </a:path>
                <a:path w="3086100" h="1771650">
                  <a:moveTo>
                    <a:pt x="3046720" y="1762124"/>
                  </a:moveTo>
                  <a:lnTo>
                    <a:pt x="3014277" y="1762124"/>
                  </a:lnTo>
                  <a:lnTo>
                    <a:pt x="3018613" y="1761697"/>
                  </a:lnTo>
                  <a:lnTo>
                    <a:pt x="3027200" y="1759989"/>
                  </a:lnTo>
                  <a:lnTo>
                    <a:pt x="3060141" y="1739499"/>
                  </a:lnTo>
                  <a:lnTo>
                    <a:pt x="3076147" y="1704163"/>
                  </a:lnTo>
                  <a:lnTo>
                    <a:pt x="3076574" y="1699827"/>
                  </a:lnTo>
                  <a:lnTo>
                    <a:pt x="3076574" y="71821"/>
                  </a:lnTo>
                  <a:lnTo>
                    <a:pt x="3062905" y="35516"/>
                  </a:lnTo>
                  <a:lnTo>
                    <a:pt x="3031058" y="12830"/>
                  </a:lnTo>
                  <a:lnTo>
                    <a:pt x="3014277" y="9524"/>
                  </a:lnTo>
                  <a:lnTo>
                    <a:pt x="3046719" y="9524"/>
                  </a:lnTo>
                  <a:lnTo>
                    <a:pt x="3077091" y="40243"/>
                  </a:lnTo>
                  <a:lnTo>
                    <a:pt x="3086099" y="1695449"/>
                  </a:lnTo>
                  <a:lnTo>
                    <a:pt x="3085737" y="1702956"/>
                  </a:lnTo>
                  <a:lnTo>
                    <a:pt x="3068832" y="1743767"/>
                  </a:lnTo>
                  <a:lnTo>
                    <a:pt x="3052369" y="1758724"/>
                  </a:lnTo>
                  <a:lnTo>
                    <a:pt x="3046720" y="1762124"/>
                  </a:lnTo>
                  <a:close/>
                </a:path>
              </a:pathLst>
            </a:custGeom>
            <a:solidFill>
              <a:srgbClr val="FFFFFF">
                <a:alpha val="101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581024" y="3267074"/>
              <a:ext cx="419100" cy="495300"/>
            </a:xfrm>
            <a:custGeom>
              <a:avLst/>
              <a:gdLst/>
              <a:ahLst/>
              <a:cxnLst/>
              <a:rect l="l" t="t" r="r" b="b"/>
              <a:pathLst>
                <a:path w="419100" h="495300">
                  <a:moveTo>
                    <a:pt x="216413" y="495299"/>
                  </a:moveTo>
                  <a:lnTo>
                    <a:pt x="202686" y="495299"/>
                  </a:lnTo>
                  <a:lnTo>
                    <a:pt x="195840" y="494963"/>
                  </a:lnTo>
                  <a:lnTo>
                    <a:pt x="155288" y="488268"/>
                  </a:lnTo>
                  <a:lnTo>
                    <a:pt x="116821" y="473791"/>
                  </a:lnTo>
                  <a:lnTo>
                    <a:pt x="81917" y="452087"/>
                  </a:lnTo>
                  <a:lnTo>
                    <a:pt x="51919" y="423991"/>
                  </a:lnTo>
                  <a:lnTo>
                    <a:pt x="27978" y="390582"/>
                  </a:lnTo>
                  <a:lnTo>
                    <a:pt x="11015" y="353146"/>
                  </a:lnTo>
                  <a:lnTo>
                    <a:pt x="1681" y="313119"/>
                  </a:lnTo>
                  <a:lnTo>
                    <a:pt x="0" y="285749"/>
                  </a:lnTo>
                  <a:lnTo>
                    <a:pt x="0" y="202687"/>
                  </a:lnTo>
                  <a:lnTo>
                    <a:pt x="5365" y="161937"/>
                  </a:lnTo>
                  <a:lnTo>
                    <a:pt x="18577" y="123017"/>
                  </a:lnTo>
                  <a:lnTo>
                    <a:pt x="39128" y="87423"/>
                  </a:lnTo>
                  <a:lnTo>
                    <a:pt x="66228" y="56522"/>
                  </a:lnTo>
                  <a:lnTo>
                    <a:pt x="98836" y="31501"/>
                  </a:lnTo>
                  <a:lnTo>
                    <a:pt x="135699" y="13324"/>
                  </a:lnTo>
                  <a:lnTo>
                    <a:pt x="175399" y="2687"/>
                  </a:lnTo>
                  <a:lnTo>
                    <a:pt x="202686" y="0"/>
                  </a:lnTo>
                  <a:lnTo>
                    <a:pt x="216413" y="0"/>
                  </a:lnTo>
                  <a:lnTo>
                    <a:pt x="257162" y="5365"/>
                  </a:lnTo>
                  <a:lnTo>
                    <a:pt x="296081" y="18577"/>
                  </a:lnTo>
                  <a:lnTo>
                    <a:pt x="331676" y="39127"/>
                  </a:lnTo>
                  <a:lnTo>
                    <a:pt x="362577" y="66228"/>
                  </a:lnTo>
                  <a:lnTo>
                    <a:pt x="387597" y="98835"/>
                  </a:lnTo>
                  <a:lnTo>
                    <a:pt x="405775" y="135698"/>
                  </a:lnTo>
                  <a:lnTo>
                    <a:pt x="416412" y="175399"/>
                  </a:lnTo>
                  <a:lnTo>
                    <a:pt x="419099" y="202687"/>
                  </a:lnTo>
                  <a:lnTo>
                    <a:pt x="419099" y="292612"/>
                  </a:lnTo>
                  <a:lnTo>
                    <a:pt x="413734" y="333361"/>
                  </a:lnTo>
                  <a:lnTo>
                    <a:pt x="400522" y="372281"/>
                  </a:lnTo>
                  <a:lnTo>
                    <a:pt x="379971" y="407875"/>
                  </a:lnTo>
                  <a:lnTo>
                    <a:pt x="352871" y="438776"/>
                  </a:lnTo>
                  <a:lnTo>
                    <a:pt x="320263" y="463796"/>
                  </a:lnTo>
                  <a:lnTo>
                    <a:pt x="283400" y="481974"/>
                  </a:lnTo>
                  <a:lnTo>
                    <a:pt x="243700" y="492611"/>
                  </a:lnTo>
                  <a:lnTo>
                    <a:pt x="216413" y="495299"/>
                  </a:lnTo>
                  <a:close/>
                </a:path>
              </a:pathLst>
            </a:custGeom>
            <a:solidFill>
              <a:srgbClr val="FF7E00">
                <a:alpha val="101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3" name="object 23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95324" y="3381374"/>
              <a:ext cx="190499" cy="266699"/>
            </a:xfrm>
            <a:prstGeom prst="rect">
              <a:avLst/>
            </a:prstGeom>
          </p:spPr>
        </p:pic>
      </p:grpSp>
      <p:sp>
        <p:nvSpPr>
          <p:cNvPr id="24" name="object 24" descr=""/>
          <p:cNvSpPr txBox="1"/>
          <p:nvPr/>
        </p:nvSpPr>
        <p:spPr>
          <a:xfrm>
            <a:off x="1101725" y="3362959"/>
            <a:ext cx="1549400" cy="28384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700" spc="-200">
                <a:solidFill>
                  <a:srgbClr val="FF7E00"/>
                </a:solidFill>
                <a:latin typeface="SimSun"/>
                <a:cs typeface="SimSun"/>
              </a:rPr>
              <a:t>內建大型語言模型</a:t>
            </a:r>
            <a:endParaRPr sz="1700">
              <a:latin typeface="SimSun"/>
              <a:cs typeface="SimSun"/>
            </a:endParaRPr>
          </a:p>
        </p:txBody>
      </p:sp>
      <p:sp>
        <p:nvSpPr>
          <p:cNvPr id="25" name="object 25" descr=""/>
          <p:cNvSpPr txBox="1"/>
          <p:nvPr/>
        </p:nvSpPr>
        <p:spPr>
          <a:xfrm>
            <a:off x="568325" y="3855977"/>
            <a:ext cx="2692400" cy="788035"/>
          </a:xfrm>
          <a:prstGeom prst="rect">
            <a:avLst/>
          </a:prstGeom>
        </p:spPr>
        <p:txBody>
          <a:bodyPr wrap="square" lIns="0" tIns="20320" rIns="0" bIns="0" rtlCol="0" vert="horz">
            <a:spAutoFit/>
          </a:bodyPr>
          <a:lstStyle/>
          <a:p>
            <a:pPr marL="12700" marR="5080">
              <a:lnSpc>
                <a:spcPts val="1500"/>
              </a:lnSpc>
              <a:spcBef>
                <a:spcPts val="160"/>
              </a:spcBef>
            </a:pPr>
            <a:r>
              <a:rPr dirty="0" sz="1250" spc="-175">
                <a:solidFill>
                  <a:srgbClr val="D0D5DA"/>
                </a:solidFill>
                <a:latin typeface="Microsoft Sans Serif"/>
                <a:cs typeface="Microsoft Sans Serif"/>
              </a:rPr>
              <a:t>1X</a:t>
            </a:r>
            <a:r>
              <a:rPr dirty="0" sz="1250" spc="-95">
                <a:solidFill>
                  <a:srgbClr val="D0D5DA"/>
                </a:solidFill>
                <a:latin typeface="Microsoft Sans Serif"/>
                <a:cs typeface="Microsoft Sans Serif"/>
              </a:rPr>
              <a:t> Technologies</a:t>
            </a:r>
            <a:r>
              <a:rPr dirty="0" sz="1150" spc="-110">
                <a:solidFill>
                  <a:srgbClr val="D0D5DA"/>
                </a:solidFill>
                <a:latin typeface="SimSun"/>
                <a:cs typeface="SimSun"/>
              </a:rPr>
              <a:t>專用</a:t>
            </a:r>
            <a:r>
              <a:rPr dirty="0" sz="1250" spc="-145">
                <a:solidFill>
                  <a:srgbClr val="D0D5DA"/>
                </a:solidFill>
                <a:latin typeface="Microsoft Sans Serif"/>
                <a:cs typeface="Microsoft Sans Serif"/>
              </a:rPr>
              <a:t>LLM</a:t>
            </a:r>
            <a:r>
              <a:rPr dirty="0" sz="1150" spc="-125">
                <a:solidFill>
                  <a:srgbClr val="D0D5DA"/>
                </a:solidFill>
                <a:latin typeface="SimSun"/>
                <a:cs typeface="SimSun"/>
              </a:rPr>
              <a:t>，賦予</a:t>
            </a:r>
            <a:r>
              <a:rPr dirty="0" sz="1250" spc="-215">
                <a:solidFill>
                  <a:srgbClr val="D0D5DA"/>
                </a:solidFill>
                <a:latin typeface="Microsoft Sans Serif"/>
                <a:cs typeface="Microsoft Sans Serif"/>
              </a:rPr>
              <a:t>NEO</a:t>
            </a:r>
            <a:r>
              <a:rPr dirty="0" sz="1150" spc="-90">
                <a:solidFill>
                  <a:srgbClr val="D0D5DA"/>
                </a:solidFill>
                <a:latin typeface="SimSun"/>
                <a:cs typeface="SimSun"/>
              </a:rPr>
              <a:t>流暢對</a:t>
            </a:r>
            <a:r>
              <a:rPr dirty="0" sz="1150" spc="-110">
                <a:solidFill>
                  <a:srgbClr val="D0D5DA"/>
                </a:solidFill>
                <a:latin typeface="SimSun"/>
                <a:cs typeface="SimSun"/>
              </a:rPr>
              <a:t>話能力與肢體語言表達。「伴侶功能」整合語音介面，能記住上下文並完成連續性指令，提</a:t>
            </a:r>
            <a:r>
              <a:rPr dirty="0" sz="1150" spc="-105">
                <a:solidFill>
                  <a:srgbClr val="D0D5DA"/>
                </a:solidFill>
                <a:latin typeface="SimSun"/>
                <a:cs typeface="SimSun"/>
              </a:rPr>
              <a:t>供更自然的人機交流體驗。</a:t>
            </a:r>
            <a:endParaRPr sz="1150">
              <a:latin typeface="SimSun"/>
              <a:cs typeface="SimSun"/>
            </a:endParaRPr>
          </a:p>
        </p:txBody>
      </p:sp>
      <p:grpSp>
        <p:nvGrpSpPr>
          <p:cNvPr id="26" name="object 26" descr=""/>
          <p:cNvGrpSpPr/>
          <p:nvPr/>
        </p:nvGrpSpPr>
        <p:grpSpPr>
          <a:xfrm>
            <a:off x="3657599" y="3067049"/>
            <a:ext cx="3086100" cy="1771650"/>
            <a:chOff x="3657599" y="3067049"/>
            <a:chExt cx="3086100" cy="1771650"/>
          </a:xfrm>
        </p:grpSpPr>
        <p:sp>
          <p:nvSpPr>
            <p:cNvPr id="27" name="object 27" descr=""/>
            <p:cNvSpPr/>
            <p:nvPr/>
          </p:nvSpPr>
          <p:spPr>
            <a:xfrm>
              <a:off x="3657599" y="3067049"/>
              <a:ext cx="3086100" cy="1771650"/>
            </a:xfrm>
            <a:custGeom>
              <a:avLst/>
              <a:gdLst/>
              <a:ahLst/>
              <a:cxnLst/>
              <a:rect l="l" t="t" r="r" b="b"/>
              <a:pathLst>
                <a:path w="3086100" h="1771650">
                  <a:moveTo>
                    <a:pt x="3009899" y="1771649"/>
                  </a:moveTo>
                  <a:lnTo>
                    <a:pt x="76199" y="1771649"/>
                  </a:lnTo>
                  <a:lnTo>
                    <a:pt x="68693" y="1771287"/>
                  </a:lnTo>
                  <a:lnTo>
                    <a:pt x="27882" y="1754382"/>
                  </a:lnTo>
                  <a:lnTo>
                    <a:pt x="3262" y="1717536"/>
                  </a:lnTo>
                  <a:lnTo>
                    <a:pt x="0" y="1695449"/>
                  </a:lnTo>
                  <a:lnTo>
                    <a:pt x="0" y="76199"/>
                  </a:lnTo>
                  <a:lnTo>
                    <a:pt x="12830" y="33857"/>
                  </a:lnTo>
                  <a:lnTo>
                    <a:pt x="47039" y="5800"/>
                  </a:lnTo>
                  <a:lnTo>
                    <a:pt x="76199" y="0"/>
                  </a:lnTo>
                  <a:lnTo>
                    <a:pt x="3009899" y="0"/>
                  </a:lnTo>
                  <a:lnTo>
                    <a:pt x="3052241" y="12830"/>
                  </a:lnTo>
                  <a:lnTo>
                    <a:pt x="3080298" y="47039"/>
                  </a:lnTo>
                  <a:lnTo>
                    <a:pt x="3086099" y="76199"/>
                  </a:lnTo>
                  <a:lnTo>
                    <a:pt x="3086099" y="1695449"/>
                  </a:lnTo>
                  <a:lnTo>
                    <a:pt x="3073269" y="1737792"/>
                  </a:lnTo>
                  <a:lnTo>
                    <a:pt x="3039059" y="1765849"/>
                  </a:lnTo>
                  <a:lnTo>
                    <a:pt x="3009899" y="1771649"/>
                  </a:lnTo>
                  <a:close/>
                </a:path>
              </a:pathLst>
            </a:custGeom>
            <a:solidFill>
              <a:srgbClr val="FFFFF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 descr=""/>
            <p:cNvSpPr/>
            <p:nvPr/>
          </p:nvSpPr>
          <p:spPr>
            <a:xfrm>
              <a:off x="3657599" y="3067049"/>
              <a:ext cx="3086100" cy="1771650"/>
            </a:xfrm>
            <a:custGeom>
              <a:avLst/>
              <a:gdLst/>
              <a:ahLst/>
              <a:cxnLst/>
              <a:rect l="l" t="t" r="r" b="b"/>
              <a:pathLst>
                <a:path w="3086100" h="1771650">
                  <a:moveTo>
                    <a:pt x="3009899" y="1771649"/>
                  </a:moveTo>
                  <a:lnTo>
                    <a:pt x="76199" y="1771649"/>
                  </a:lnTo>
                  <a:lnTo>
                    <a:pt x="68693" y="1771287"/>
                  </a:lnTo>
                  <a:lnTo>
                    <a:pt x="27882" y="1754382"/>
                  </a:lnTo>
                  <a:lnTo>
                    <a:pt x="3262" y="1717536"/>
                  </a:lnTo>
                  <a:lnTo>
                    <a:pt x="0" y="1695449"/>
                  </a:lnTo>
                  <a:lnTo>
                    <a:pt x="0" y="76199"/>
                  </a:lnTo>
                  <a:lnTo>
                    <a:pt x="12830" y="33857"/>
                  </a:lnTo>
                  <a:lnTo>
                    <a:pt x="47039" y="5800"/>
                  </a:lnTo>
                  <a:lnTo>
                    <a:pt x="76199" y="0"/>
                  </a:lnTo>
                  <a:lnTo>
                    <a:pt x="3009899" y="0"/>
                  </a:lnTo>
                  <a:lnTo>
                    <a:pt x="3046719" y="9524"/>
                  </a:lnTo>
                  <a:lnTo>
                    <a:pt x="71821" y="9524"/>
                  </a:lnTo>
                  <a:lnTo>
                    <a:pt x="67485" y="9951"/>
                  </a:lnTo>
                  <a:lnTo>
                    <a:pt x="32148" y="25957"/>
                  </a:lnTo>
                  <a:lnTo>
                    <a:pt x="11659" y="58898"/>
                  </a:lnTo>
                  <a:lnTo>
                    <a:pt x="9524" y="71821"/>
                  </a:lnTo>
                  <a:lnTo>
                    <a:pt x="9524" y="1699827"/>
                  </a:lnTo>
                  <a:lnTo>
                    <a:pt x="9832" y="1702956"/>
                  </a:lnTo>
                  <a:lnTo>
                    <a:pt x="9951" y="1704163"/>
                  </a:lnTo>
                  <a:lnTo>
                    <a:pt x="25957" y="1739499"/>
                  </a:lnTo>
                  <a:lnTo>
                    <a:pt x="58897" y="1759989"/>
                  </a:lnTo>
                  <a:lnTo>
                    <a:pt x="71821" y="1762124"/>
                  </a:lnTo>
                  <a:lnTo>
                    <a:pt x="3046720" y="1762124"/>
                  </a:lnTo>
                  <a:lnTo>
                    <a:pt x="3045856" y="1762641"/>
                  </a:lnTo>
                  <a:lnTo>
                    <a:pt x="3039059" y="1765849"/>
                  </a:lnTo>
                  <a:lnTo>
                    <a:pt x="3031986" y="1768387"/>
                  </a:lnTo>
                  <a:lnTo>
                    <a:pt x="3024768" y="1770199"/>
                  </a:lnTo>
                  <a:lnTo>
                    <a:pt x="3017406" y="1771287"/>
                  </a:lnTo>
                  <a:lnTo>
                    <a:pt x="3009899" y="1771649"/>
                  </a:lnTo>
                  <a:close/>
                </a:path>
                <a:path w="3086100" h="1771650">
                  <a:moveTo>
                    <a:pt x="3046720" y="1762124"/>
                  </a:moveTo>
                  <a:lnTo>
                    <a:pt x="3014277" y="1762124"/>
                  </a:lnTo>
                  <a:lnTo>
                    <a:pt x="3018612" y="1761697"/>
                  </a:lnTo>
                  <a:lnTo>
                    <a:pt x="3027200" y="1759989"/>
                  </a:lnTo>
                  <a:lnTo>
                    <a:pt x="3060141" y="1739499"/>
                  </a:lnTo>
                  <a:lnTo>
                    <a:pt x="3076147" y="1704163"/>
                  </a:lnTo>
                  <a:lnTo>
                    <a:pt x="3076574" y="1699827"/>
                  </a:lnTo>
                  <a:lnTo>
                    <a:pt x="3076574" y="71821"/>
                  </a:lnTo>
                  <a:lnTo>
                    <a:pt x="3076266" y="68693"/>
                  </a:lnTo>
                  <a:lnTo>
                    <a:pt x="3076147" y="67485"/>
                  </a:lnTo>
                  <a:lnTo>
                    <a:pt x="3060141" y="32149"/>
                  </a:lnTo>
                  <a:lnTo>
                    <a:pt x="3027200" y="11659"/>
                  </a:lnTo>
                  <a:lnTo>
                    <a:pt x="3014277" y="9524"/>
                  </a:lnTo>
                  <a:lnTo>
                    <a:pt x="3046719" y="9524"/>
                  </a:lnTo>
                  <a:lnTo>
                    <a:pt x="3077091" y="40243"/>
                  </a:lnTo>
                  <a:lnTo>
                    <a:pt x="3086099" y="1695449"/>
                  </a:lnTo>
                  <a:lnTo>
                    <a:pt x="3085737" y="1702956"/>
                  </a:lnTo>
                  <a:lnTo>
                    <a:pt x="3068832" y="1743767"/>
                  </a:lnTo>
                  <a:lnTo>
                    <a:pt x="3052369" y="1758724"/>
                  </a:lnTo>
                  <a:lnTo>
                    <a:pt x="3046720" y="1762124"/>
                  </a:lnTo>
                  <a:close/>
                </a:path>
              </a:pathLst>
            </a:custGeom>
            <a:solidFill>
              <a:srgbClr val="FFFFFF">
                <a:alpha val="101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 descr=""/>
            <p:cNvSpPr/>
            <p:nvPr/>
          </p:nvSpPr>
          <p:spPr>
            <a:xfrm>
              <a:off x="3857624" y="3267074"/>
              <a:ext cx="447675" cy="495300"/>
            </a:xfrm>
            <a:custGeom>
              <a:avLst/>
              <a:gdLst/>
              <a:ahLst/>
              <a:cxnLst/>
              <a:rect l="l" t="t" r="r" b="b"/>
              <a:pathLst>
                <a:path w="447675" h="495300">
                  <a:moveTo>
                    <a:pt x="231168" y="495299"/>
                  </a:moveTo>
                  <a:lnTo>
                    <a:pt x="216506" y="495299"/>
                  </a:lnTo>
                  <a:lnTo>
                    <a:pt x="209192" y="494940"/>
                  </a:lnTo>
                  <a:lnTo>
                    <a:pt x="165876" y="487789"/>
                  </a:lnTo>
                  <a:lnTo>
                    <a:pt x="124785" y="472324"/>
                  </a:lnTo>
                  <a:lnTo>
                    <a:pt x="87503" y="449141"/>
                  </a:lnTo>
                  <a:lnTo>
                    <a:pt x="55459" y="419129"/>
                  </a:lnTo>
                  <a:lnTo>
                    <a:pt x="29886" y="383443"/>
                  </a:lnTo>
                  <a:lnTo>
                    <a:pt x="11766" y="343453"/>
                  </a:lnTo>
                  <a:lnTo>
                    <a:pt x="1796" y="300697"/>
                  </a:lnTo>
                  <a:lnTo>
                    <a:pt x="0" y="271462"/>
                  </a:lnTo>
                  <a:lnTo>
                    <a:pt x="0" y="216506"/>
                  </a:lnTo>
                  <a:lnTo>
                    <a:pt x="5731" y="172978"/>
                  </a:lnTo>
                  <a:lnTo>
                    <a:pt x="19843" y="131405"/>
                  </a:lnTo>
                  <a:lnTo>
                    <a:pt x="41796" y="93383"/>
                  </a:lnTo>
                  <a:lnTo>
                    <a:pt x="70743" y="60376"/>
                  </a:lnTo>
                  <a:lnTo>
                    <a:pt x="105575" y="33650"/>
                  </a:lnTo>
                  <a:lnTo>
                    <a:pt x="144951" y="14232"/>
                  </a:lnTo>
                  <a:lnTo>
                    <a:pt x="187358" y="2870"/>
                  </a:lnTo>
                  <a:lnTo>
                    <a:pt x="216506" y="0"/>
                  </a:lnTo>
                  <a:lnTo>
                    <a:pt x="231168" y="0"/>
                  </a:lnTo>
                  <a:lnTo>
                    <a:pt x="274696" y="5731"/>
                  </a:lnTo>
                  <a:lnTo>
                    <a:pt x="316269" y="19843"/>
                  </a:lnTo>
                  <a:lnTo>
                    <a:pt x="354290" y="41795"/>
                  </a:lnTo>
                  <a:lnTo>
                    <a:pt x="387298" y="70743"/>
                  </a:lnTo>
                  <a:lnTo>
                    <a:pt x="414024" y="105574"/>
                  </a:lnTo>
                  <a:lnTo>
                    <a:pt x="433441" y="144951"/>
                  </a:lnTo>
                  <a:lnTo>
                    <a:pt x="444804" y="187358"/>
                  </a:lnTo>
                  <a:lnTo>
                    <a:pt x="447675" y="216506"/>
                  </a:lnTo>
                  <a:lnTo>
                    <a:pt x="447675" y="278793"/>
                  </a:lnTo>
                  <a:lnTo>
                    <a:pt x="441943" y="322320"/>
                  </a:lnTo>
                  <a:lnTo>
                    <a:pt x="427830" y="363893"/>
                  </a:lnTo>
                  <a:lnTo>
                    <a:pt x="405878" y="401914"/>
                  </a:lnTo>
                  <a:lnTo>
                    <a:pt x="376930" y="434922"/>
                  </a:lnTo>
                  <a:lnTo>
                    <a:pt x="342099" y="461648"/>
                  </a:lnTo>
                  <a:lnTo>
                    <a:pt x="302723" y="481065"/>
                  </a:lnTo>
                  <a:lnTo>
                    <a:pt x="260316" y="492428"/>
                  </a:lnTo>
                  <a:lnTo>
                    <a:pt x="231168" y="495299"/>
                  </a:lnTo>
                  <a:close/>
                </a:path>
              </a:pathLst>
            </a:custGeom>
            <a:solidFill>
              <a:srgbClr val="FF7E00">
                <a:alpha val="101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0" name="object 30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971924" y="3381374"/>
              <a:ext cx="219074" cy="266699"/>
            </a:xfrm>
            <a:prstGeom prst="rect">
              <a:avLst/>
            </a:prstGeom>
          </p:spPr>
        </p:pic>
      </p:grpSp>
      <p:sp>
        <p:nvSpPr>
          <p:cNvPr id="31" name="object 31" descr=""/>
          <p:cNvSpPr txBox="1"/>
          <p:nvPr/>
        </p:nvSpPr>
        <p:spPr>
          <a:xfrm>
            <a:off x="4406900" y="3356041"/>
            <a:ext cx="1539875" cy="2921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50" spc="-160">
                <a:solidFill>
                  <a:srgbClr val="FF7E00"/>
                </a:solidFill>
                <a:latin typeface="Lucida Sans"/>
                <a:cs typeface="Lucida Sans"/>
              </a:rPr>
              <a:t>Redwood</a:t>
            </a:r>
            <a:r>
              <a:rPr dirty="0" sz="1750" spc="-105">
                <a:solidFill>
                  <a:srgbClr val="FF7E00"/>
                </a:solidFill>
                <a:latin typeface="Lucida Sans"/>
                <a:cs typeface="Lucida Sans"/>
              </a:rPr>
              <a:t> </a:t>
            </a:r>
            <a:r>
              <a:rPr dirty="0" sz="1750" spc="-190">
                <a:solidFill>
                  <a:srgbClr val="FF7E00"/>
                </a:solidFill>
                <a:latin typeface="Lucida Sans"/>
                <a:cs typeface="Lucida Sans"/>
              </a:rPr>
              <a:t>AI</a:t>
            </a:r>
            <a:r>
              <a:rPr dirty="0" sz="1750" spc="-155">
                <a:solidFill>
                  <a:srgbClr val="FF7E00"/>
                </a:solidFill>
                <a:latin typeface="Lucida Sans"/>
                <a:cs typeface="Lucida Sans"/>
              </a:rPr>
              <a:t> </a:t>
            </a:r>
            <a:r>
              <a:rPr dirty="0" sz="1700" spc="-140">
                <a:solidFill>
                  <a:srgbClr val="FF7E00"/>
                </a:solidFill>
                <a:latin typeface="SimSun"/>
                <a:cs typeface="SimSun"/>
              </a:rPr>
              <a:t>模型</a:t>
            </a:r>
            <a:endParaRPr sz="1700">
              <a:latin typeface="SimSun"/>
              <a:cs typeface="SimSun"/>
            </a:endParaRPr>
          </a:p>
        </p:txBody>
      </p:sp>
      <p:sp>
        <p:nvSpPr>
          <p:cNvPr id="32" name="object 32" descr=""/>
          <p:cNvSpPr txBox="1"/>
          <p:nvPr/>
        </p:nvSpPr>
        <p:spPr>
          <a:xfrm>
            <a:off x="3844925" y="3856011"/>
            <a:ext cx="2711450" cy="78740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algn="just" marL="12700" marR="5080">
              <a:lnSpc>
                <a:spcPct val="105600"/>
              </a:lnSpc>
              <a:spcBef>
                <a:spcPts val="135"/>
              </a:spcBef>
            </a:pPr>
            <a:r>
              <a:rPr dirty="0" sz="1150" spc="-110">
                <a:solidFill>
                  <a:srgbClr val="D0D5DA"/>
                </a:solidFill>
                <a:latin typeface="SimSun"/>
                <a:cs typeface="SimSun"/>
              </a:rPr>
              <a:t>專為人形機器人打造的視覺語言模型，僅</a:t>
            </a:r>
            <a:r>
              <a:rPr dirty="0" sz="1150" spc="-45">
                <a:solidFill>
                  <a:srgbClr val="FFFFFF"/>
                </a:solidFill>
                <a:latin typeface="Malgun Gothic"/>
                <a:cs typeface="Malgun Gothic"/>
              </a:rPr>
              <a:t>16</a:t>
            </a:r>
            <a:r>
              <a:rPr dirty="0" sz="1150" spc="-90">
                <a:solidFill>
                  <a:srgbClr val="FFFFFF"/>
                </a:solidFill>
                <a:latin typeface="SimSun"/>
                <a:cs typeface="SimSun"/>
              </a:rPr>
              <a:t>億</a:t>
            </a:r>
            <a:r>
              <a:rPr dirty="0" sz="1150" spc="-110">
                <a:solidFill>
                  <a:srgbClr val="FFFFFF"/>
                </a:solidFill>
                <a:latin typeface="SimSun"/>
                <a:cs typeface="SimSun"/>
              </a:rPr>
              <a:t>參數</a:t>
            </a:r>
            <a:r>
              <a:rPr dirty="0" sz="1150" spc="-110">
                <a:solidFill>
                  <a:srgbClr val="D0D5DA"/>
                </a:solidFill>
                <a:latin typeface="SimSun"/>
                <a:cs typeface="SimSun"/>
              </a:rPr>
              <a:t>，卻能實現全身協同控制。所有運算皆在本地嵌入式</a:t>
            </a:r>
            <a:r>
              <a:rPr dirty="0" sz="1250" spc="-195">
                <a:solidFill>
                  <a:srgbClr val="D0D5DA"/>
                </a:solidFill>
                <a:latin typeface="Microsoft Sans Serif"/>
                <a:cs typeface="Microsoft Sans Serif"/>
              </a:rPr>
              <a:t>GPU</a:t>
            </a:r>
            <a:r>
              <a:rPr dirty="0" sz="1150" spc="-110">
                <a:solidFill>
                  <a:srgbClr val="D0D5DA"/>
                </a:solidFill>
                <a:latin typeface="SimSun"/>
                <a:cs typeface="SimSun"/>
              </a:rPr>
              <a:t>完成，無需依賴雲端，確保在</a:t>
            </a:r>
            <a:r>
              <a:rPr dirty="0" sz="1150" spc="-105">
                <a:solidFill>
                  <a:srgbClr val="D0D5DA"/>
                </a:solidFill>
                <a:latin typeface="SimSun"/>
                <a:cs typeface="SimSun"/>
              </a:rPr>
              <a:t>網路不佳環境下的自主性。</a:t>
            </a:r>
            <a:endParaRPr sz="1150">
              <a:latin typeface="SimSun"/>
              <a:cs typeface="SimSun"/>
            </a:endParaRPr>
          </a:p>
        </p:txBody>
      </p:sp>
      <p:grpSp>
        <p:nvGrpSpPr>
          <p:cNvPr id="33" name="object 33" descr=""/>
          <p:cNvGrpSpPr/>
          <p:nvPr/>
        </p:nvGrpSpPr>
        <p:grpSpPr>
          <a:xfrm>
            <a:off x="380999" y="5029199"/>
            <a:ext cx="6362700" cy="1962150"/>
            <a:chOff x="380999" y="5029199"/>
            <a:chExt cx="6362700" cy="1962150"/>
          </a:xfrm>
        </p:grpSpPr>
        <p:sp>
          <p:nvSpPr>
            <p:cNvPr id="34" name="object 34" descr=""/>
            <p:cNvSpPr/>
            <p:nvPr/>
          </p:nvSpPr>
          <p:spPr>
            <a:xfrm>
              <a:off x="380999" y="5029199"/>
              <a:ext cx="6362700" cy="1962150"/>
            </a:xfrm>
            <a:custGeom>
              <a:avLst/>
              <a:gdLst/>
              <a:ahLst/>
              <a:cxnLst/>
              <a:rect l="l" t="t" r="r" b="b"/>
              <a:pathLst>
                <a:path w="6362700" h="1962150">
                  <a:moveTo>
                    <a:pt x="6286499" y="1962149"/>
                  </a:moveTo>
                  <a:lnTo>
                    <a:pt x="76199" y="1962149"/>
                  </a:lnTo>
                  <a:lnTo>
                    <a:pt x="68693" y="1961787"/>
                  </a:lnTo>
                  <a:lnTo>
                    <a:pt x="27882" y="1944882"/>
                  </a:lnTo>
                  <a:lnTo>
                    <a:pt x="3262" y="1908036"/>
                  </a:lnTo>
                  <a:lnTo>
                    <a:pt x="0" y="1885949"/>
                  </a:lnTo>
                  <a:lnTo>
                    <a:pt x="0" y="76199"/>
                  </a:lnTo>
                  <a:lnTo>
                    <a:pt x="12830" y="33857"/>
                  </a:lnTo>
                  <a:lnTo>
                    <a:pt x="47039" y="5800"/>
                  </a:lnTo>
                  <a:lnTo>
                    <a:pt x="76199" y="0"/>
                  </a:lnTo>
                  <a:lnTo>
                    <a:pt x="6286499" y="0"/>
                  </a:lnTo>
                  <a:lnTo>
                    <a:pt x="6328841" y="12830"/>
                  </a:lnTo>
                  <a:lnTo>
                    <a:pt x="6356898" y="47039"/>
                  </a:lnTo>
                  <a:lnTo>
                    <a:pt x="6362699" y="76199"/>
                  </a:lnTo>
                  <a:lnTo>
                    <a:pt x="6362699" y="1885949"/>
                  </a:lnTo>
                  <a:lnTo>
                    <a:pt x="6349868" y="1928291"/>
                  </a:lnTo>
                  <a:lnTo>
                    <a:pt x="6315659" y="1956349"/>
                  </a:lnTo>
                  <a:lnTo>
                    <a:pt x="6286499" y="1962149"/>
                  </a:lnTo>
                  <a:close/>
                </a:path>
              </a:pathLst>
            </a:custGeom>
            <a:solidFill>
              <a:srgbClr val="FFFFF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 descr=""/>
            <p:cNvSpPr/>
            <p:nvPr/>
          </p:nvSpPr>
          <p:spPr>
            <a:xfrm>
              <a:off x="380999" y="5029199"/>
              <a:ext cx="6362700" cy="1962150"/>
            </a:xfrm>
            <a:custGeom>
              <a:avLst/>
              <a:gdLst/>
              <a:ahLst/>
              <a:cxnLst/>
              <a:rect l="l" t="t" r="r" b="b"/>
              <a:pathLst>
                <a:path w="6362700" h="1962150">
                  <a:moveTo>
                    <a:pt x="6286499" y="1962149"/>
                  </a:moveTo>
                  <a:lnTo>
                    <a:pt x="76199" y="1962149"/>
                  </a:lnTo>
                  <a:lnTo>
                    <a:pt x="68693" y="1961787"/>
                  </a:lnTo>
                  <a:lnTo>
                    <a:pt x="27882" y="1944882"/>
                  </a:lnTo>
                  <a:lnTo>
                    <a:pt x="3262" y="1908036"/>
                  </a:lnTo>
                  <a:lnTo>
                    <a:pt x="0" y="1885949"/>
                  </a:lnTo>
                  <a:lnTo>
                    <a:pt x="0" y="76199"/>
                  </a:lnTo>
                  <a:lnTo>
                    <a:pt x="12830" y="33857"/>
                  </a:lnTo>
                  <a:lnTo>
                    <a:pt x="47039" y="5800"/>
                  </a:lnTo>
                  <a:lnTo>
                    <a:pt x="76199" y="0"/>
                  </a:lnTo>
                  <a:lnTo>
                    <a:pt x="6286499" y="0"/>
                  </a:lnTo>
                  <a:lnTo>
                    <a:pt x="6323319" y="9524"/>
                  </a:lnTo>
                  <a:lnTo>
                    <a:pt x="71822" y="9524"/>
                  </a:lnTo>
                  <a:lnTo>
                    <a:pt x="67486" y="9951"/>
                  </a:lnTo>
                  <a:lnTo>
                    <a:pt x="32149" y="25956"/>
                  </a:lnTo>
                  <a:lnTo>
                    <a:pt x="11660" y="58897"/>
                  </a:lnTo>
                  <a:lnTo>
                    <a:pt x="9524" y="71821"/>
                  </a:lnTo>
                  <a:lnTo>
                    <a:pt x="9524" y="1890327"/>
                  </a:lnTo>
                  <a:lnTo>
                    <a:pt x="23193" y="1926631"/>
                  </a:lnTo>
                  <a:lnTo>
                    <a:pt x="54729" y="1949224"/>
                  </a:lnTo>
                  <a:lnTo>
                    <a:pt x="71822" y="1952624"/>
                  </a:lnTo>
                  <a:lnTo>
                    <a:pt x="6323320" y="1952624"/>
                  </a:lnTo>
                  <a:lnTo>
                    <a:pt x="6322455" y="1953141"/>
                  </a:lnTo>
                  <a:lnTo>
                    <a:pt x="6315659" y="1956349"/>
                  </a:lnTo>
                  <a:lnTo>
                    <a:pt x="6308586" y="1958886"/>
                  </a:lnTo>
                  <a:lnTo>
                    <a:pt x="6301368" y="1960699"/>
                  </a:lnTo>
                  <a:lnTo>
                    <a:pt x="6294006" y="1961787"/>
                  </a:lnTo>
                  <a:lnTo>
                    <a:pt x="6286499" y="1962149"/>
                  </a:lnTo>
                  <a:close/>
                </a:path>
                <a:path w="6362700" h="1962150">
                  <a:moveTo>
                    <a:pt x="6323320" y="1952624"/>
                  </a:moveTo>
                  <a:lnTo>
                    <a:pt x="6290877" y="1952624"/>
                  </a:lnTo>
                  <a:lnTo>
                    <a:pt x="6295212" y="1952196"/>
                  </a:lnTo>
                  <a:lnTo>
                    <a:pt x="6303800" y="1950488"/>
                  </a:lnTo>
                  <a:lnTo>
                    <a:pt x="6336741" y="1929999"/>
                  </a:lnTo>
                  <a:lnTo>
                    <a:pt x="6352747" y="1894663"/>
                  </a:lnTo>
                  <a:lnTo>
                    <a:pt x="6353174" y="1890327"/>
                  </a:lnTo>
                  <a:lnTo>
                    <a:pt x="6353174" y="71821"/>
                  </a:lnTo>
                  <a:lnTo>
                    <a:pt x="6339505" y="35516"/>
                  </a:lnTo>
                  <a:lnTo>
                    <a:pt x="6307660" y="12830"/>
                  </a:lnTo>
                  <a:lnTo>
                    <a:pt x="6290877" y="9524"/>
                  </a:lnTo>
                  <a:lnTo>
                    <a:pt x="6323319" y="9524"/>
                  </a:lnTo>
                  <a:lnTo>
                    <a:pt x="6353691" y="40243"/>
                  </a:lnTo>
                  <a:lnTo>
                    <a:pt x="6362699" y="1885949"/>
                  </a:lnTo>
                  <a:lnTo>
                    <a:pt x="6362336" y="1893456"/>
                  </a:lnTo>
                  <a:lnTo>
                    <a:pt x="6345432" y="1934267"/>
                  </a:lnTo>
                  <a:lnTo>
                    <a:pt x="6328969" y="1949224"/>
                  </a:lnTo>
                  <a:lnTo>
                    <a:pt x="6323320" y="1952624"/>
                  </a:lnTo>
                  <a:close/>
                </a:path>
              </a:pathLst>
            </a:custGeom>
            <a:solidFill>
              <a:srgbClr val="FFFFFF">
                <a:alpha val="101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 descr=""/>
            <p:cNvSpPr/>
            <p:nvPr/>
          </p:nvSpPr>
          <p:spPr>
            <a:xfrm>
              <a:off x="581024" y="5229225"/>
              <a:ext cx="419100" cy="495300"/>
            </a:xfrm>
            <a:custGeom>
              <a:avLst/>
              <a:gdLst/>
              <a:ahLst/>
              <a:cxnLst/>
              <a:rect l="l" t="t" r="r" b="b"/>
              <a:pathLst>
                <a:path w="419100" h="495300">
                  <a:moveTo>
                    <a:pt x="216413" y="495299"/>
                  </a:moveTo>
                  <a:lnTo>
                    <a:pt x="202686" y="495299"/>
                  </a:lnTo>
                  <a:lnTo>
                    <a:pt x="195840" y="494962"/>
                  </a:lnTo>
                  <a:lnTo>
                    <a:pt x="155288" y="488268"/>
                  </a:lnTo>
                  <a:lnTo>
                    <a:pt x="116821" y="473791"/>
                  </a:lnTo>
                  <a:lnTo>
                    <a:pt x="81917" y="452087"/>
                  </a:lnTo>
                  <a:lnTo>
                    <a:pt x="51919" y="423991"/>
                  </a:lnTo>
                  <a:lnTo>
                    <a:pt x="27978" y="390582"/>
                  </a:lnTo>
                  <a:lnTo>
                    <a:pt x="11015" y="353145"/>
                  </a:lnTo>
                  <a:lnTo>
                    <a:pt x="1681" y="313118"/>
                  </a:lnTo>
                  <a:lnTo>
                    <a:pt x="0" y="285749"/>
                  </a:lnTo>
                  <a:lnTo>
                    <a:pt x="0" y="202686"/>
                  </a:lnTo>
                  <a:lnTo>
                    <a:pt x="5365" y="161937"/>
                  </a:lnTo>
                  <a:lnTo>
                    <a:pt x="18577" y="123017"/>
                  </a:lnTo>
                  <a:lnTo>
                    <a:pt x="39128" y="87423"/>
                  </a:lnTo>
                  <a:lnTo>
                    <a:pt x="66228" y="56522"/>
                  </a:lnTo>
                  <a:lnTo>
                    <a:pt x="98836" y="31501"/>
                  </a:lnTo>
                  <a:lnTo>
                    <a:pt x="135699" y="13323"/>
                  </a:lnTo>
                  <a:lnTo>
                    <a:pt x="175399" y="2686"/>
                  </a:lnTo>
                  <a:lnTo>
                    <a:pt x="202686" y="0"/>
                  </a:lnTo>
                  <a:lnTo>
                    <a:pt x="216413" y="0"/>
                  </a:lnTo>
                  <a:lnTo>
                    <a:pt x="257162" y="5364"/>
                  </a:lnTo>
                  <a:lnTo>
                    <a:pt x="296081" y="18576"/>
                  </a:lnTo>
                  <a:lnTo>
                    <a:pt x="331676" y="39127"/>
                  </a:lnTo>
                  <a:lnTo>
                    <a:pt x="362577" y="66228"/>
                  </a:lnTo>
                  <a:lnTo>
                    <a:pt x="387597" y="98835"/>
                  </a:lnTo>
                  <a:lnTo>
                    <a:pt x="405775" y="135698"/>
                  </a:lnTo>
                  <a:lnTo>
                    <a:pt x="416412" y="175399"/>
                  </a:lnTo>
                  <a:lnTo>
                    <a:pt x="419099" y="202686"/>
                  </a:lnTo>
                  <a:lnTo>
                    <a:pt x="419099" y="292612"/>
                  </a:lnTo>
                  <a:lnTo>
                    <a:pt x="413734" y="333360"/>
                  </a:lnTo>
                  <a:lnTo>
                    <a:pt x="400522" y="372280"/>
                  </a:lnTo>
                  <a:lnTo>
                    <a:pt x="379971" y="407875"/>
                  </a:lnTo>
                  <a:lnTo>
                    <a:pt x="352871" y="438776"/>
                  </a:lnTo>
                  <a:lnTo>
                    <a:pt x="320263" y="463797"/>
                  </a:lnTo>
                  <a:lnTo>
                    <a:pt x="283400" y="481974"/>
                  </a:lnTo>
                  <a:lnTo>
                    <a:pt x="243700" y="492611"/>
                  </a:lnTo>
                  <a:lnTo>
                    <a:pt x="216413" y="495299"/>
                  </a:lnTo>
                  <a:close/>
                </a:path>
              </a:pathLst>
            </a:custGeom>
            <a:solidFill>
              <a:srgbClr val="FF7E00">
                <a:alpha val="101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7" name="object 37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95324" y="5343524"/>
              <a:ext cx="190499" cy="266699"/>
            </a:xfrm>
            <a:prstGeom prst="rect">
              <a:avLst/>
            </a:prstGeom>
          </p:spPr>
        </p:pic>
      </p:grpSp>
      <p:sp>
        <p:nvSpPr>
          <p:cNvPr id="38" name="object 38" descr=""/>
          <p:cNvSpPr txBox="1"/>
          <p:nvPr/>
        </p:nvSpPr>
        <p:spPr>
          <a:xfrm>
            <a:off x="1101725" y="5325109"/>
            <a:ext cx="1930400" cy="28384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700" spc="-204">
                <a:solidFill>
                  <a:srgbClr val="FF7E00"/>
                </a:solidFill>
                <a:latin typeface="SimSun"/>
                <a:cs typeface="SimSun"/>
              </a:rPr>
              <a:t>獨特的硬體與馬達設計</a:t>
            </a:r>
            <a:endParaRPr sz="1700">
              <a:latin typeface="SimSun"/>
              <a:cs typeface="SimSun"/>
            </a:endParaRPr>
          </a:p>
        </p:txBody>
      </p:sp>
      <p:grpSp>
        <p:nvGrpSpPr>
          <p:cNvPr id="39" name="object 39" descr=""/>
          <p:cNvGrpSpPr/>
          <p:nvPr/>
        </p:nvGrpSpPr>
        <p:grpSpPr>
          <a:xfrm>
            <a:off x="581024" y="5838824"/>
            <a:ext cx="1914525" cy="952500"/>
            <a:chOff x="581024" y="5838824"/>
            <a:chExt cx="1914525" cy="952500"/>
          </a:xfrm>
        </p:grpSpPr>
        <p:sp>
          <p:nvSpPr>
            <p:cNvPr id="40" name="object 40" descr=""/>
            <p:cNvSpPr/>
            <p:nvPr/>
          </p:nvSpPr>
          <p:spPr>
            <a:xfrm>
              <a:off x="581024" y="5838824"/>
              <a:ext cx="1914525" cy="952500"/>
            </a:xfrm>
            <a:custGeom>
              <a:avLst/>
              <a:gdLst/>
              <a:ahLst/>
              <a:cxnLst/>
              <a:rect l="l" t="t" r="r" b="b"/>
              <a:pathLst>
                <a:path w="1914525" h="952500">
                  <a:moveTo>
                    <a:pt x="1881477" y="952499"/>
                  </a:moveTo>
                  <a:lnTo>
                    <a:pt x="33047" y="952499"/>
                  </a:lnTo>
                  <a:lnTo>
                    <a:pt x="28187" y="951532"/>
                  </a:lnTo>
                  <a:lnTo>
                    <a:pt x="966" y="924311"/>
                  </a:lnTo>
                  <a:lnTo>
                    <a:pt x="0" y="919451"/>
                  </a:lnTo>
                  <a:lnTo>
                    <a:pt x="0" y="914399"/>
                  </a:lnTo>
                  <a:lnTo>
                    <a:pt x="0" y="33047"/>
                  </a:lnTo>
                  <a:lnTo>
                    <a:pt x="28187" y="966"/>
                  </a:lnTo>
                  <a:lnTo>
                    <a:pt x="33047" y="0"/>
                  </a:lnTo>
                  <a:lnTo>
                    <a:pt x="1881477" y="0"/>
                  </a:lnTo>
                  <a:lnTo>
                    <a:pt x="1913557" y="28186"/>
                  </a:lnTo>
                  <a:lnTo>
                    <a:pt x="1914524" y="33047"/>
                  </a:lnTo>
                  <a:lnTo>
                    <a:pt x="1914524" y="919451"/>
                  </a:lnTo>
                  <a:lnTo>
                    <a:pt x="1886337" y="951532"/>
                  </a:lnTo>
                  <a:lnTo>
                    <a:pt x="1881477" y="952499"/>
                  </a:lnTo>
                  <a:close/>
                </a:path>
              </a:pathLst>
            </a:custGeom>
            <a:solidFill>
              <a:srgbClr val="000000">
                <a:alpha val="1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1" name="object 41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95324" y="5972174"/>
              <a:ext cx="152399" cy="152399"/>
            </a:xfrm>
            <a:prstGeom prst="rect">
              <a:avLst/>
            </a:prstGeom>
          </p:spPr>
        </p:pic>
      </p:grpSp>
      <p:sp>
        <p:nvSpPr>
          <p:cNvPr id="42" name="object 42" descr=""/>
          <p:cNvSpPr txBox="1"/>
          <p:nvPr/>
        </p:nvSpPr>
        <p:spPr>
          <a:xfrm>
            <a:off x="911225" y="5942139"/>
            <a:ext cx="425450" cy="20637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150" spc="-90">
                <a:solidFill>
                  <a:srgbClr val="FFFFFF"/>
                </a:solidFill>
                <a:latin typeface="SimSun"/>
                <a:cs typeface="SimSun"/>
              </a:rPr>
              <a:t>安全性</a:t>
            </a:r>
            <a:endParaRPr sz="1150">
              <a:latin typeface="SimSun"/>
              <a:cs typeface="SimSun"/>
            </a:endParaRPr>
          </a:p>
        </p:txBody>
      </p:sp>
      <p:sp>
        <p:nvSpPr>
          <p:cNvPr id="43" name="object 43" descr=""/>
          <p:cNvSpPr txBox="1"/>
          <p:nvPr/>
        </p:nvSpPr>
        <p:spPr>
          <a:xfrm>
            <a:off x="682624" y="6201790"/>
            <a:ext cx="1625600" cy="48577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algn="just" marL="12700" marR="5080">
              <a:lnSpc>
                <a:spcPct val="100000"/>
              </a:lnSpc>
              <a:spcBef>
                <a:spcPts val="114"/>
              </a:spcBef>
            </a:pPr>
            <a:r>
              <a:rPr dirty="0" sz="1000" spc="-105">
                <a:solidFill>
                  <a:srgbClr val="9CA2AF"/>
                </a:solidFill>
                <a:latin typeface="SimSun"/>
                <a:cs typeface="SimSun"/>
              </a:rPr>
              <a:t>採用柔軟、輕便材料，外殼由尼龍編織，關節處有軟套保護，提</a:t>
            </a:r>
            <a:r>
              <a:rPr dirty="0" sz="1000" spc="-95">
                <a:solidFill>
                  <a:srgbClr val="9CA2AF"/>
                </a:solidFill>
                <a:latin typeface="SimSun"/>
                <a:cs typeface="SimSun"/>
              </a:rPr>
              <a:t>升被動安全性。</a:t>
            </a:r>
            <a:endParaRPr sz="1000">
              <a:latin typeface="SimSun"/>
              <a:cs typeface="SimSun"/>
            </a:endParaRPr>
          </a:p>
        </p:txBody>
      </p:sp>
      <p:grpSp>
        <p:nvGrpSpPr>
          <p:cNvPr id="44" name="object 44" descr=""/>
          <p:cNvGrpSpPr/>
          <p:nvPr/>
        </p:nvGrpSpPr>
        <p:grpSpPr>
          <a:xfrm>
            <a:off x="2609849" y="5838824"/>
            <a:ext cx="1905000" cy="952500"/>
            <a:chOff x="2609849" y="5838824"/>
            <a:chExt cx="1905000" cy="952500"/>
          </a:xfrm>
        </p:grpSpPr>
        <p:sp>
          <p:nvSpPr>
            <p:cNvPr id="45" name="object 45" descr=""/>
            <p:cNvSpPr/>
            <p:nvPr/>
          </p:nvSpPr>
          <p:spPr>
            <a:xfrm>
              <a:off x="2609849" y="5838824"/>
              <a:ext cx="1905000" cy="952500"/>
            </a:xfrm>
            <a:custGeom>
              <a:avLst/>
              <a:gdLst/>
              <a:ahLst/>
              <a:cxnLst/>
              <a:rect l="l" t="t" r="r" b="b"/>
              <a:pathLst>
                <a:path w="1905000" h="952500">
                  <a:moveTo>
                    <a:pt x="1871952" y="952499"/>
                  </a:moveTo>
                  <a:lnTo>
                    <a:pt x="33047" y="952499"/>
                  </a:lnTo>
                  <a:lnTo>
                    <a:pt x="28187" y="951532"/>
                  </a:lnTo>
                  <a:lnTo>
                    <a:pt x="966" y="924311"/>
                  </a:lnTo>
                  <a:lnTo>
                    <a:pt x="0" y="919451"/>
                  </a:lnTo>
                  <a:lnTo>
                    <a:pt x="0" y="914399"/>
                  </a:lnTo>
                  <a:lnTo>
                    <a:pt x="0" y="33047"/>
                  </a:lnTo>
                  <a:lnTo>
                    <a:pt x="28187" y="966"/>
                  </a:lnTo>
                  <a:lnTo>
                    <a:pt x="33047" y="0"/>
                  </a:lnTo>
                  <a:lnTo>
                    <a:pt x="1871952" y="0"/>
                  </a:lnTo>
                  <a:lnTo>
                    <a:pt x="1904032" y="28186"/>
                  </a:lnTo>
                  <a:lnTo>
                    <a:pt x="1904999" y="33047"/>
                  </a:lnTo>
                  <a:lnTo>
                    <a:pt x="1904999" y="919451"/>
                  </a:lnTo>
                  <a:lnTo>
                    <a:pt x="1876812" y="951532"/>
                  </a:lnTo>
                  <a:lnTo>
                    <a:pt x="1871952" y="952499"/>
                  </a:lnTo>
                  <a:close/>
                </a:path>
              </a:pathLst>
            </a:custGeom>
            <a:solidFill>
              <a:srgbClr val="000000">
                <a:alpha val="1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6" name="object 46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724149" y="5972174"/>
              <a:ext cx="152399" cy="152399"/>
            </a:xfrm>
            <a:prstGeom prst="rect">
              <a:avLst/>
            </a:prstGeom>
          </p:spPr>
        </p:pic>
      </p:grpSp>
      <p:sp>
        <p:nvSpPr>
          <p:cNvPr id="47" name="object 47" descr=""/>
          <p:cNvSpPr txBox="1"/>
          <p:nvPr/>
        </p:nvSpPr>
        <p:spPr>
          <a:xfrm>
            <a:off x="2936775" y="5942139"/>
            <a:ext cx="558800" cy="20637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150" spc="-100">
                <a:solidFill>
                  <a:srgbClr val="FFFFFF"/>
                </a:solidFill>
                <a:latin typeface="SimSun"/>
                <a:cs typeface="SimSun"/>
              </a:rPr>
              <a:t>馬達理念</a:t>
            </a:r>
            <a:endParaRPr sz="1150">
              <a:latin typeface="SimSun"/>
              <a:cs typeface="SimSun"/>
            </a:endParaRPr>
          </a:p>
        </p:txBody>
      </p:sp>
      <p:sp>
        <p:nvSpPr>
          <p:cNvPr id="48" name="object 48" descr=""/>
          <p:cNvSpPr txBox="1"/>
          <p:nvPr/>
        </p:nvSpPr>
        <p:spPr>
          <a:xfrm>
            <a:off x="2708175" y="6201790"/>
            <a:ext cx="1625600" cy="48577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algn="just" marL="12700" marR="5080">
              <a:lnSpc>
                <a:spcPct val="100000"/>
              </a:lnSpc>
              <a:spcBef>
                <a:spcPts val="114"/>
              </a:spcBef>
            </a:pPr>
            <a:r>
              <a:rPr dirty="0" sz="1000" spc="-105">
                <a:solidFill>
                  <a:srgbClr val="9CA2AF"/>
                </a:solidFill>
                <a:latin typeface="SimSun"/>
                <a:cs typeface="SimSun"/>
              </a:rPr>
              <a:t>「高扭矩、小齒輪比」設計，大幅降低核心關節的功耗、散熱與</a:t>
            </a:r>
            <a:r>
              <a:rPr dirty="0" sz="1000" spc="-100">
                <a:solidFill>
                  <a:srgbClr val="9CA2AF"/>
                </a:solidFill>
                <a:latin typeface="SimSun"/>
                <a:cs typeface="SimSun"/>
              </a:rPr>
              <a:t>噪音，極為適合家庭環境。</a:t>
            </a:r>
            <a:endParaRPr sz="1000">
              <a:latin typeface="SimSun"/>
              <a:cs typeface="SimSun"/>
            </a:endParaRPr>
          </a:p>
        </p:txBody>
      </p:sp>
      <p:grpSp>
        <p:nvGrpSpPr>
          <p:cNvPr id="49" name="object 49" descr=""/>
          <p:cNvGrpSpPr/>
          <p:nvPr/>
        </p:nvGrpSpPr>
        <p:grpSpPr>
          <a:xfrm>
            <a:off x="4629149" y="5838824"/>
            <a:ext cx="1914525" cy="952500"/>
            <a:chOff x="4629149" y="5838824"/>
            <a:chExt cx="1914525" cy="952500"/>
          </a:xfrm>
        </p:grpSpPr>
        <p:sp>
          <p:nvSpPr>
            <p:cNvPr id="50" name="object 50" descr=""/>
            <p:cNvSpPr/>
            <p:nvPr/>
          </p:nvSpPr>
          <p:spPr>
            <a:xfrm>
              <a:off x="4629149" y="5838824"/>
              <a:ext cx="1914525" cy="952500"/>
            </a:xfrm>
            <a:custGeom>
              <a:avLst/>
              <a:gdLst/>
              <a:ahLst/>
              <a:cxnLst/>
              <a:rect l="l" t="t" r="r" b="b"/>
              <a:pathLst>
                <a:path w="1914525" h="952500">
                  <a:moveTo>
                    <a:pt x="1881477" y="952499"/>
                  </a:moveTo>
                  <a:lnTo>
                    <a:pt x="33047" y="952499"/>
                  </a:lnTo>
                  <a:lnTo>
                    <a:pt x="28187" y="951532"/>
                  </a:lnTo>
                  <a:lnTo>
                    <a:pt x="966" y="924311"/>
                  </a:lnTo>
                  <a:lnTo>
                    <a:pt x="0" y="919451"/>
                  </a:lnTo>
                  <a:lnTo>
                    <a:pt x="0" y="914399"/>
                  </a:lnTo>
                  <a:lnTo>
                    <a:pt x="0" y="33047"/>
                  </a:lnTo>
                  <a:lnTo>
                    <a:pt x="28187" y="966"/>
                  </a:lnTo>
                  <a:lnTo>
                    <a:pt x="33047" y="0"/>
                  </a:lnTo>
                  <a:lnTo>
                    <a:pt x="1881477" y="0"/>
                  </a:lnTo>
                  <a:lnTo>
                    <a:pt x="1913557" y="28186"/>
                  </a:lnTo>
                  <a:lnTo>
                    <a:pt x="1914524" y="33047"/>
                  </a:lnTo>
                  <a:lnTo>
                    <a:pt x="1914524" y="919451"/>
                  </a:lnTo>
                  <a:lnTo>
                    <a:pt x="1886336" y="951532"/>
                  </a:lnTo>
                  <a:lnTo>
                    <a:pt x="1881477" y="952499"/>
                  </a:lnTo>
                  <a:close/>
                </a:path>
              </a:pathLst>
            </a:custGeom>
            <a:solidFill>
              <a:srgbClr val="000000">
                <a:alpha val="1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1" name="object 51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743449" y="5972174"/>
              <a:ext cx="114299" cy="152399"/>
            </a:xfrm>
            <a:prstGeom prst="rect">
              <a:avLst/>
            </a:prstGeom>
          </p:spPr>
        </p:pic>
      </p:grpSp>
      <p:sp>
        <p:nvSpPr>
          <p:cNvPr id="52" name="object 52" descr=""/>
          <p:cNvSpPr txBox="1"/>
          <p:nvPr/>
        </p:nvSpPr>
        <p:spPr>
          <a:xfrm>
            <a:off x="4924375" y="5942139"/>
            <a:ext cx="558800" cy="20637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150" spc="-100">
                <a:solidFill>
                  <a:srgbClr val="FFFFFF"/>
                </a:solidFill>
                <a:latin typeface="SimSun"/>
                <a:cs typeface="SimSun"/>
              </a:rPr>
              <a:t>互動設計</a:t>
            </a:r>
            <a:endParaRPr sz="1150">
              <a:latin typeface="SimSun"/>
              <a:cs typeface="SimSun"/>
            </a:endParaRPr>
          </a:p>
        </p:txBody>
      </p:sp>
      <p:sp>
        <p:nvSpPr>
          <p:cNvPr id="53" name="object 53" descr=""/>
          <p:cNvSpPr txBox="1"/>
          <p:nvPr/>
        </p:nvSpPr>
        <p:spPr>
          <a:xfrm>
            <a:off x="4733875" y="6201790"/>
            <a:ext cx="1625600" cy="48577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algn="just" marL="12700" marR="5080">
              <a:lnSpc>
                <a:spcPct val="100000"/>
              </a:lnSpc>
              <a:spcBef>
                <a:spcPts val="114"/>
              </a:spcBef>
            </a:pPr>
            <a:r>
              <a:rPr dirty="0" sz="1000" spc="-105">
                <a:solidFill>
                  <a:srgbClr val="9CA2AF"/>
                </a:solidFill>
                <a:latin typeface="SimSun"/>
                <a:cs typeface="SimSun"/>
              </a:rPr>
              <a:t>「情感耳環」能透過動態燈光反饋機器人狀態，增強互動的直觀</a:t>
            </a:r>
            <a:r>
              <a:rPr dirty="0" sz="1000" spc="-75">
                <a:solidFill>
                  <a:srgbClr val="9CA2AF"/>
                </a:solidFill>
                <a:latin typeface="SimSun"/>
                <a:cs typeface="SimSun"/>
              </a:rPr>
              <a:t>性。</a:t>
            </a:r>
            <a:endParaRPr sz="1000">
              <a:latin typeface="SimSun"/>
              <a:cs typeface="SimSun"/>
            </a:endParaRPr>
          </a:p>
        </p:txBody>
      </p:sp>
      <p:grpSp>
        <p:nvGrpSpPr>
          <p:cNvPr id="54" name="object 54" descr=""/>
          <p:cNvGrpSpPr/>
          <p:nvPr/>
        </p:nvGrpSpPr>
        <p:grpSpPr>
          <a:xfrm>
            <a:off x="7353299" y="1104899"/>
            <a:ext cx="4457700" cy="5457825"/>
            <a:chOff x="7353299" y="1104899"/>
            <a:chExt cx="4457700" cy="5457825"/>
          </a:xfrm>
        </p:grpSpPr>
        <p:sp>
          <p:nvSpPr>
            <p:cNvPr id="55" name="object 55" descr=""/>
            <p:cNvSpPr/>
            <p:nvPr/>
          </p:nvSpPr>
          <p:spPr>
            <a:xfrm>
              <a:off x="7353299" y="1104899"/>
              <a:ext cx="4457700" cy="5457825"/>
            </a:xfrm>
            <a:custGeom>
              <a:avLst/>
              <a:gdLst/>
              <a:ahLst/>
              <a:cxnLst/>
              <a:rect l="l" t="t" r="r" b="b"/>
              <a:pathLst>
                <a:path w="4457700" h="5457825">
                  <a:moveTo>
                    <a:pt x="4381499" y="5457824"/>
                  </a:moveTo>
                  <a:lnTo>
                    <a:pt x="76199" y="5457824"/>
                  </a:lnTo>
                  <a:lnTo>
                    <a:pt x="68693" y="5457461"/>
                  </a:lnTo>
                  <a:lnTo>
                    <a:pt x="27882" y="5440556"/>
                  </a:lnTo>
                  <a:lnTo>
                    <a:pt x="3262" y="5403711"/>
                  </a:lnTo>
                  <a:lnTo>
                    <a:pt x="0" y="5381624"/>
                  </a:lnTo>
                  <a:lnTo>
                    <a:pt x="0" y="76199"/>
                  </a:lnTo>
                  <a:lnTo>
                    <a:pt x="12830" y="33857"/>
                  </a:lnTo>
                  <a:lnTo>
                    <a:pt x="47039" y="5800"/>
                  </a:lnTo>
                  <a:lnTo>
                    <a:pt x="76199" y="0"/>
                  </a:lnTo>
                  <a:lnTo>
                    <a:pt x="4381499" y="0"/>
                  </a:lnTo>
                  <a:lnTo>
                    <a:pt x="4423841" y="12830"/>
                  </a:lnTo>
                  <a:lnTo>
                    <a:pt x="4451899" y="47039"/>
                  </a:lnTo>
                  <a:lnTo>
                    <a:pt x="4457699" y="76199"/>
                  </a:lnTo>
                  <a:lnTo>
                    <a:pt x="4457699" y="5381624"/>
                  </a:lnTo>
                  <a:lnTo>
                    <a:pt x="4444868" y="5423966"/>
                  </a:lnTo>
                  <a:lnTo>
                    <a:pt x="4410659" y="5452023"/>
                  </a:lnTo>
                  <a:lnTo>
                    <a:pt x="4381499" y="5457824"/>
                  </a:lnTo>
                  <a:close/>
                </a:path>
              </a:pathLst>
            </a:custGeom>
            <a:solidFill>
              <a:srgbClr val="FFFFF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 descr=""/>
            <p:cNvSpPr/>
            <p:nvPr/>
          </p:nvSpPr>
          <p:spPr>
            <a:xfrm>
              <a:off x="7353299" y="1104899"/>
              <a:ext cx="4457700" cy="5457825"/>
            </a:xfrm>
            <a:custGeom>
              <a:avLst/>
              <a:gdLst/>
              <a:ahLst/>
              <a:cxnLst/>
              <a:rect l="l" t="t" r="r" b="b"/>
              <a:pathLst>
                <a:path w="4457700" h="5457825">
                  <a:moveTo>
                    <a:pt x="4381499" y="5457824"/>
                  </a:moveTo>
                  <a:lnTo>
                    <a:pt x="76199" y="5457824"/>
                  </a:lnTo>
                  <a:lnTo>
                    <a:pt x="68693" y="5457462"/>
                  </a:lnTo>
                  <a:lnTo>
                    <a:pt x="27882" y="5440557"/>
                  </a:lnTo>
                  <a:lnTo>
                    <a:pt x="3262" y="5403711"/>
                  </a:lnTo>
                  <a:lnTo>
                    <a:pt x="0" y="5381624"/>
                  </a:lnTo>
                  <a:lnTo>
                    <a:pt x="0" y="76199"/>
                  </a:lnTo>
                  <a:lnTo>
                    <a:pt x="12830" y="33857"/>
                  </a:lnTo>
                  <a:lnTo>
                    <a:pt x="47039" y="5800"/>
                  </a:lnTo>
                  <a:lnTo>
                    <a:pt x="76199" y="0"/>
                  </a:lnTo>
                  <a:lnTo>
                    <a:pt x="4381499" y="0"/>
                  </a:lnTo>
                  <a:lnTo>
                    <a:pt x="4418319" y="9525"/>
                  </a:lnTo>
                  <a:lnTo>
                    <a:pt x="71821" y="9525"/>
                  </a:lnTo>
                  <a:lnTo>
                    <a:pt x="67485" y="9952"/>
                  </a:lnTo>
                  <a:lnTo>
                    <a:pt x="32148" y="25957"/>
                  </a:lnTo>
                  <a:lnTo>
                    <a:pt x="11659" y="58898"/>
                  </a:lnTo>
                  <a:lnTo>
                    <a:pt x="9524" y="71821"/>
                  </a:lnTo>
                  <a:lnTo>
                    <a:pt x="9524" y="5386002"/>
                  </a:lnTo>
                  <a:lnTo>
                    <a:pt x="23192" y="5422306"/>
                  </a:lnTo>
                  <a:lnTo>
                    <a:pt x="54728" y="5444898"/>
                  </a:lnTo>
                  <a:lnTo>
                    <a:pt x="71821" y="5448299"/>
                  </a:lnTo>
                  <a:lnTo>
                    <a:pt x="4418319" y="5448299"/>
                  </a:lnTo>
                  <a:lnTo>
                    <a:pt x="4417455" y="5448816"/>
                  </a:lnTo>
                  <a:lnTo>
                    <a:pt x="4410659" y="5452023"/>
                  </a:lnTo>
                  <a:lnTo>
                    <a:pt x="4403585" y="5454561"/>
                  </a:lnTo>
                  <a:lnTo>
                    <a:pt x="4396368" y="5456374"/>
                  </a:lnTo>
                  <a:lnTo>
                    <a:pt x="4389006" y="5457462"/>
                  </a:lnTo>
                  <a:lnTo>
                    <a:pt x="4381499" y="5457824"/>
                  </a:lnTo>
                  <a:close/>
                </a:path>
                <a:path w="4457700" h="5457825">
                  <a:moveTo>
                    <a:pt x="4418319" y="5448299"/>
                  </a:moveTo>
                  <a:lnTo>
                    <a:pt x="4385876" y="5448299"/>
                  </a:lnTo>
                  <a:lnTo>
                    <a:pt x="4390212" y="5447872"/>
                  </a:lnTo>
                  <a:lnTo>
                    <a:pt x="4398799" y="5446163"/>
                  </a:lnTo>
                  <a:lnTo>
                    <a:pt x="4431739" y="5425674"/>
                  </a:lnTo>
                  <a:lnTo>
                    <a:pt x="4447746" y="5390338"/>
                  </a:lnTo>
                  <a:lnTo>
                    <a:pt x="4448173" y="5386002"/>
                  </a:lnTo>
                  <a:lnTo>
                    <a:pt x="4448173" y="71821"/>
                  </a:lnTo>
                  <a:lnTo>
                    <a:pt x="4434503" y="35517"/>
                  </a:lnTo>
                  <a:lnTo>
                    <a:pt x="4402655" y="12830"/>
                  </a:lnTo>
                  <a:lnTo>
                    <a:pt x="4385876" y="9525"/>
                  </a:lnTo>
                  <a:lnTo>
                    <a:pt x="4418319" y="9525"/>
                  </a:lnTo>
                  <a:lnTo>
                    <a:pt x="4448691" y="40243"/>
                  </a:lnTo>
                  <a:lnTo>
                    <a:pt x="4457699" y="5381624"/>
                  </a:lnTo>
                  <a:lnTo>
                    <a:pt x="4457337" y="5389131"/>
                  </a:lnTo>
                  <a:lnTo>
                    <a:pt x="4440432" y="5429941"/>
                  </a:lnTo>
                  <a:lnTo>
                    <a:pt x="4423970" y="5444898"/>
                  </a:lnTo>
                  <a:lnTo>
                    <a:pt x="4418319" y="5448299"/>
                  </a:lnTo>
                  <a:close/>
                </a:path>
              </a:pathLst>
            </a:custGeom>
            <a:solidFill>
              <a:srgbClr val="FFFFFF">
                <a:alpha val="101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7" name="object 57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591424" y="1343024"/>
              <a:ext cx="3981449" cy="2238374"/>
            </a:xfrm>
            <a:prstGeom prst="rect">
              <a:avLst/>
            </a:prstGeom>
          </p:spPr>
        </p:pic>
        <p:sp>
          <p:nvSpPr>
            <p:cNvPr id="58" name="object 58" descr=""/>
            <p:cNvSpPr/>
            <p:nvPr/>
          </p:nvSpPr>
          <p:spPr>
            <a:xfrm>
              <a:off x="7591423" y="4838699"/>
              <a:ext cx="3981450" cy="1485900"/>
            </a:xfrm>
            <a:custGeom>
              <a:avLst/>
              <a:gdLst/>
              <a:ahLst/>
              <a:cxnLst/>
              <a:rect l="l" t="t" r="r" b="b"/>
              <a:pathLst>
                <a:path w="3981450" h="1485900">
                  <a:moveTo>
                    <a:pt x="3910253" y="1485899"/>
                  </a:moveTo>
                  <a:lnTo>
                    <a:pt x="71196" y="1485899"/>
                  </a:lnTo>
                  <a:lnTo>
                    <a:pt x="66241" y="1485411"/>
                  </a:lnTo>
                  <a:lnTo>
                    <a:pt x="29705" y="1470277"/>
                  </a:lnTo>
                  <a:lnTo>
                    <a:pt x="3885" y="1434237"/>
                  </a:lnTo>
                  <a:lnTo>
                    <a:pt x="0" y="1414703"/>
                  </a:lnTo>
                  <a:lnTo>
                    <a:pt x="0" y="1409699"/>
                  </a:lnTo>
                  <a:lnTo>
                    <a:pt x="0" y="71196"/>
                  </a:lnTo>
                  <a:lnTo>
                    <a:pt x="15621" y="29704"/>
                  </a:lnTo>
                  <a:lnTo>
                    <a:pt x="51661" y="3885"/>
                  </a:lnTo>
                  <a:lnTo>
                    <a:pt x="71196" y="0"/>
                  </a:lnTo>
                  <a:lnTo>
                    <a:pt x="3910253" y="0"/>
                  </a:lnTo>
                  <a:lnTo>
                    <a:pt x="3951743" y="15621"/>
                  </a:lnTo>
                  <a:lnTo>
                    <a:pt x="3977563" y="51660"/>
                  </a:lnTo>
                  <a:lnTo>
                    <a:pt x="3981450" y="71196"/>
                  </a:lnTo>
                  <a:lnTo>
                    <a:pt x="3981450" y="1414703"/>
                  </a:lnTo>
                  <a:lnTo>
                    <a:pt x="3965826" y="1456193"/>
                  </a:lnTo>
                  <a:lnTo>
                    <a:pt x="3929785" y="1482013"/>
                  </a:lnTo>
                  <a:lnTo>
                    <a:pt x="3915208" y="1485411"/>
                  </a:lnTo>
                  <a:lnTo>
                    <a:pt x="3910253" y="1485899"/>
                  </a:lnTo>
                  <a:close/>
                </a:path>
              </a:pathLst>
            </a:custGeom>
            <a:solidFill>
              <a:srgbClr val="000000">
                <a:alpha val="30198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9" name="object 59" descr=""/>
          <p:cNvSpPr txBox="1"/>
          <p:nvPr/>
        </p:nvSpPr>
        <p:spPr>
          <a:xfrm>
            <a:off x="8997950" y="3715384"/>
            <a:ext cx="1168400" cy="28384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700" spc="-200">
                <a:solidFill>
                  <a:srgbClr val="FF7E00"/>
                </a:solidFill>
                <a:latin typeface="SimSun"/>
                <a:cs typeface="SimSun"/>
              </a:rPr>
              <a:t>數據採集策略</a:t>
            </a:r>
            <a:endParaRPr sz="1700">
              <a:latin typeface="SimSun"/>
              <a:cs typeface="SimSun"/>
            </a:endParaRPr>
          </a:p>
        </p:txBody>
      </p:sp>
      <p:sp>
        <p:nvSpPr>
          <p:cNvPr id="60" name="object 60" descr=""/>
          <p:cNvSpPr txBox="1"/>
          <p:nvPr/>
        </p:nvSpPr>
        <p:spPr>
          <a:xfrm>
            <a:off x="7578725" y="4094102"/>
            <a:ext cx="4025900" cy="597535"/>
          </a:xfrm>
          <a:prstGeom prst="rect">
            <a:avLst/>
          </a:prstGeom>
        </p:spPr>
        <p:txBody>
          <a:bodyPr wrap="square" lIns="0" tIns="20320" rIns="0" bIns="0" rtlCol="0" vert="horz">
            <a:spAutoFit/>
          </a:bodyPr>
          <a:lstStyle/>
          <a:p>
            <a:pPr marL="12700" marR="5080">
              <a:lnSpc>
                <a:spcPts val="1500"/>
              </a:lnSpc>
              <a:spcBef>
                <a:spcPts val="160"/>
              </a:spcBef>
            </a:pPr>
            <a:r>
              <a:rPr dirty="0" sz="1250" spc="-175">
                <a:solidFill>
                  <a:srgbClr val="D0D5DA"/>
                </a:solidFill>
                <a:latin typeface="Microsoft Sans Serif"/>
                <a:cs typeface="Microsoft Sans Serif"/>
              </a:rPr>
              <a:t>1X</a:t>
            </a:r>
            <a:r>
              <a:rPr dirty="0" sz="1250" spc="-95">
                <a:solidFill>
                  <a:srgbClr val="D0D5DA"/>
                </a:solidFill>
                <a:latin typeface="Microsoft Sans Serif"/>
                <a:cs typeface="Microsoft Sans Serif"/>
              </a:rPr>
              <a:t> Technologies</a:t>
            </a:r>
            <a:r>
              <a:rPr dirty="0" sz="1150" spc="-110">
                <a:solidFill>
                  <a:srgbClr val="D0D5DA"/>
                </a:solidFill>
                <a:latin typeface="SimSun"/>
                <a:cs typeface="SimSun"/>
              </a:rPr>
              <a:t>強調在真實生活場景中進行多樣化的數據採集，組建專業操作員團隊透過遠端遙控進行訓練，實現「採集」與「訓練」</a:t>
            </a:r>
            <a:r>
              <a:rPr dirty="0" sz="1150" spc="-105">
                <a:solidFill>
                  <a:srgbClr val="D0D5DA"/>
                </a:solidFill>
                <a:latin typeface="SimSun"/>
                <a:cs typeface="SimSun"/>
              </a:rPr>
              <a:t>一體化，加速模型迭代。</a:t>
            </a:r>
            <a:endParaRPr sz="1150">
              <a:latin typeface="SimSun"/>
              <a:cs typeface="SimSun"/>
            </a:endParaRPr>
          </a:p>
        </p:txBody>
      </p:sp>
      <p:sp>
        <p:nvSpPr>
          <p:cNvPr id="61" name="object 61" descr=""/>
          <p:cNvSpPr txBox="1"/>
          <p:nvPr/>
        </p:nvSpPr>
        <p:spPr>
          <a:xfrm>
            <a:off x="7693025" y="4942014"/>
            <a:ext cx="825500" cy="20637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150" spc="-100">
                <a:solidFill>
                  <a:srgbClr val="FFFFFF"/>
                </a:solidFill>
                <a:latin typeface="SimSun"/>
                <a:cs typeface="SimSun"/>
              </a:rPr>
              <a:t>關鍵技術優勢</a:t>
            </a:r>
            <a:endParaRPr sz="1150">
              <a:latin typeface="SimSun"/>
              <a:cs typeface="SimSun"/>
            </a:endParaRPr>
          </a:p>
        </p:txBody>
      </p:sp>
      <p:grpSp>
        <p:nvGrpSpPr>
          <p:cNvPr id="62" name="object 62" descr=""/>
          <p:cNvGrpSpPr/>
          <p:nvPr/>
        </p:nvGrpSpPr>
        <p:grpSpPr>
          <a:xfrm>
            <a:off x="7705725" y="5257799"/>
            <a:ext cx="133350" cy="933450"/>
            <a:chOff x="7705725" y="5257799"/>
            <a:chExt cx="133350" cy="933450"/>
          </a:xfrm>
        </p:grpSpPr>
        <p:pic>
          <p:nvPicPr>
            <p:cNvPr id="63" name="object 63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705725" y="5257799"/>
              <a:ext cx="133349" cy="133349"/>
            </a:xfrm>
            <a:prstGeom prst="rect">
              <a:avLst/>
            </a:prstGeom>
          </p:spPr>
        </p:pic>
        <p:pic>
          <p:nvPicPr>
            <p:cNvPr id="64" name="object 64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705725" y="5524499"/>
              <a:ext cx="133349" cy="133349"/>
            </a:xfrm>
            <a:prstGeom prst="rect">
              <a:avLst/>
            </a:prstGeom>
          </p:spPr>
        </p:pic>
        <p:pic>
          <p:nvPicPr>
            <p:cNvPr id="65" name="object 65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705725" y="5791199"/>
              <a:ext cx="133349" cy="133349"/>
            </a:xfrm>
            <a:prstGeom prst="rect">
              <a:avLst/>
            </a:prstGeom>
          </p:spPr>
        </p:pic>
        <p:pic>
          <p:nvPicPr>
            <p:cNvPr id="66" name="object 66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705725" y="6057899"/>
              <a:ext cx="133349" cy="133349"/>
            </a:xfrm>
            <a:prstGeom prst="rect">
              <a:avLst/>
            </a:prstGeom>
          </p:spPr>
        </p:pic>
      </p:grpSp>
      <p:sp>
        <p:nvSpPr>
          <p:cNvPr id="67" name="object 67" descr=""/>
          <p:cNvSpPr txBox="1"/>
          <p:nvPr/>
        </p:nvSpPr>
        <p:spPr>
          <a:xfrm>
            <a:off x="7902575" y="5208714"/>
            <a:ext cx="2292350" cy="20637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150" spc="-110">
                <a:solidFill>
                  <a:srgbClr val="D0D5DA"/>
                </a:solidFill>
                <a:latin typeface="SimSun"/>
                <a:cs typeface="SimSun"/>
              </a:rPr>
              <a:t>全身協同控制，如扶牆開門等複雜動作</a:t>
            </a:r>
            <a:endParaRPr sz="1150">
              <a:latin typeface="SimSun"/>
              <a:cs typeface="SimSun"/>
            </a:endParaRPr>
          </a:p>
        </p:txBody>
      </p:sp>
      <p:sp>
        <p:nvSpPr>
          <p:cNvPr id="68" name="object 68" descr=""/>
          <p:cNvSpPr txBox="1"/>
          <p:nvPr/>
        </p:nvSpPr>
        <p:spPr>
          <a:xfrm>
            <a:off x="7902575" y="5475414"/>
            <a:ext cx="2159000" cy="20637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150" spc="-110">
                <a:solidFill>
                  <a:srgbClr val="D0D5DA"/>
                </a:solidFill>
                <a:latin typeface="SimSun"/>
                <a:cs typeface="SimSun"/>
              </a:rPr>
              <a:t>同步規劃移動與操作，提高任務效率</a:t>
            </a:r>
            <a:endParaRPr sz="1150">
              <a:latin typeface="SimSun"/>
              <a:cs typeface="SimSun"/>
            </a:endParaRPr>
          </a:p>
        </p:txBody>
      </p:sp>
      <p:sp>
        <p:nvSpPr>
          <p:cNvPr id="69" name="object 69" descr=""/>
          <p:cNvSpPr txBox="1"/>
          <p:nvPr/>
        </p:nvSpPr>
        <p:spPr>
          <a:xfrm>
            <a:off x="7902575" y="5742114"/>
            <a:ext cx="2825750" cy="20637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150" spc="-110">
                <a:solidFill>
                  <a:srgbClr val="D0D5DA"/>
                </a:solidFill>
                <a:latin typeface="SimSun"/>
                <a:cs typeface="SimSun"/>
              </a:rPr>
              <a:t>高品質音訊系統，配備四個麥克風和三個揚聲器</a:t>
            </a:r>
            <a:endParaRPr sz="1150">
              <a:latin typeface="SimSun"/>
              <a:cs typeface="SimSun"/>
            </a:endParaRPr>
          </a:p>
        </p:txBody>
      </p:sp>
      <p:sp>
        <p:nvSpPr>
          <p:cNvPr id="70" name="object 70" descr=""/>
          <p:cNvSpPr txBox="1"/>
          <p:nvPr/>
        </p:nvSpPr>
        <p:spPr>
          <a:xfrm>
            <a:off x="7902575" y="6008814"/>
            <a:ext cx="2292350" cy="20637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150" spc="-110">
                <a:solidFill>
                  <a:srgbClr val="D0D5DA"/>
                </a:solidFill>
                <a:latin typeface="SimSun"/>
                <a:cs typeface="SimSun"/>
              </a:rPr>
              <a:t>離線語音控制，無需網路也能執行指令</a:t>
            </a:r>
            <a:endParaRPr sz="1150"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2192000" cy="7886700"/>
            <a:chOff x="0" y="0"/>
            <a:chExt cx="12192000" cy="78867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1999" cy="7886699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66800" y="323849"/>
              <a:ext cx="685799" cy="495299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68299" y="323722"/>
            <a:ext cx="2082800" cy="49085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383665" algn="l"/>
              </a:tabLst>
            </a:pPr>
            <a:r>
              <a:rPr dirty="0" spc="-370"/>
              <a:t>家</a:t>
            </a:r>
            <a:r>
              <a:rPr dirty="0" spc="-420"/>
              <a:t>庭</a:t>
            </a:r>
            <a:r>
              <a:rPr dirty="0"/>
              <a:t>	</a:t>
            </a:r>
            <a:r>
              <a:rPr dirty="0" spc="-370"/>
              <a:t>場</a:t>
            </a:r>
            <a:r>
              <a:rPr dirty="0" spc="-420"/>
              <a:t>景</a:t>
            </a:r>
          </a:p>
        </p:txBody>
      </p:sp>
      <p:sp>
        <p:nvSpPr>
          <p:cNvPr id="6" name="object 6" descr=""/>
          <p:cNvSpPr txBox="1"/>
          <p:nvPr/>
        </p:nvSpPr>
        <p:spPr>
          <a:xfrm>
            <a:off x="368299" y="1108011"/>
            <a:ext cx="7273925" cy="2584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500" spc="-114">
                <a:solidFill>
                  <a:srgbClr val="D0D5DA"/>
                </a:solidFill>
                <a:latin typeface="Sylfaen"/>
                <a:cs typeface="Sylfaen"/>
              </a:rPr>
              <a:t>NEO</a:t>
            </a:r>
            <a:r>
              <a:rPr dirty="0" sz="1500" spc="-85">
                <a:solidFill>
                  <a:srgbClr val="D0D5DA"/>
                </a:solidFill>
                <a:latin typeface="Sylfaen"/>
                <a:cs typeface="Sylfaen"/>
              </a:rPr>
              <a:t> </a:t>
            </a:r>
            <a:r>
              <a:rPr dirty="0" sz="1500" spc="-150">
                <a:solidFill>
                  <a:srgbClr val="D0D5DA"/>
                </a:solidFill>
                <a:latin typeface="SimSun"/>
                <a:cs typeface="SimSun"/>
              </a:rPr>
              <a:t>人形機器人專為家庭環境設計，能夠自主執行多種日常任務，為您的生活帶來便利與陪伴。</a:t>
            </a:r>
            <a:endParaRPr sz="1500">
              <a:latin typeface="SimSun"/>
              <a:cs typeface="SimSun"/>
            </a:endParaRPr>
          </a:p>
        </p:txBody>
      </p:sp>
      <p:grpSp>
        <p:nvGrpSpPr>
          <p:cNvPr id="7" name="object 7" descr=""/>
          <p:cNvGrpSpPr/>
          <p:nvPr/>
        </p:nvGrpSpPr>
        <p:grpSpPr>
          <a:xfrm>
            <a:off x="380999" y="1600199"/>
            <a:ext cx="3657600" cy="3143250"/>
            <a:chOff x="380999" y="1600199"/>
            <a:chExt cx="3657600" cy="3143250"/>
          </a:xfrm>
        </p:grpSpPr>
        <p:sp>
          <p:nvSpPr>
            <p:cNvPr id="8" name="object 8" descr=""/>
            <p:cNvSpPr/>
            <p:nvPr/>
          </p:nvSpPr>
          <p:spPr>
            <a:xfrm>
              <a:off x="380999" y="1600199"/>
              <a:ext cx="3657600" cy="3143250"/>
            </a:xfrm>
            <a:custGeom>
              <a:avLst/>
              <a:gdLst/>
              <a:ahLst/>
              <a:cxnLst/>
              <a:rect l="l" t="t" r="r" b="b"/>
              <a:pathLst>
                <a:path w="3657600" h="3143250">
                  <a:moveTo>
                    <a:pt x="3543299" y="3143249"/>
                  </a:moveTo>
                  <a:lnTo>
                    <a:pt x="114299" y="3143249"/>
                  </a:lnTo>
                  <a:lnTo>
                    <a:pt x="103040" y="3142705"/>
                  </a:lnTo>
                  <a:lnTo>
                    <a:pt x="60364" y="3129737"/>
                  </a:lnTo>
                  <a:lnTo>
                    <a:pt x="25900" y="3101425"/>
                  </a:lnTo>
                  <a:lnTo>
                    <a:pt x="4894" y="3062079"/>
                  </a:lnTo>
                  <a:lnTo>
                    <a:pt x="0" y="3028949"/>
                  </a:lnTo>
                  <a:lnTo>
                    <a:pt x="0" y="114299"/>
                  </a:lnTo>
                  <a:lnTo>
                    <a:pt x="8700" y="70559"/>
                  </a:lnTo>
                  <a:lnTo>
                    <a:pt x="33477" y="33477"/>
                  </a:lnTo>
                  <a:lnTo>
                    <a:pt x="70559" y="8700"/>
                  </a:lnTo>
                  <a:lnTo>
                    <a:pt x="114299" y="0"/>
                  </a:lnTo>
                  <a:lnTo>
                    <a:pt x="3543299" y="0"/>
                  </a:lnTo>
                  <a:lnTo>
                    <a:pt x="3587040" y="8700"/>
                  </a:lnTo>
                  <a:lnTo>
                    <a:pt x="3624121" y="33477"/>
                  </a:lnTo>
                  <a:lnTo>
                    <a:pt x="3648898" y="70559"/>
                  </a:lnTo>
                  <a:lnTo>
                    <a:pt x="3657599" y="114299"/>
                  </a:lnTo>
                  <a:lnTo>
                    <a:pt x="3657599" y="3028949"/>
                  </a:lnTo>
                  <a:lnTo>
                    <a:pt x="3648898" y="3072690"/>
                  </a:lnTo>
                  <a:lnTo>
                    <a:pt x="3624121" y="3109772"/>
                  </a:lnTo>
                  <a:lnTo>
                    <a:pt x="3587039" y="3134548"/>
                  </a:lnTo>
                  <a:lnTo>
                    <a:pt x="3543299" y="3143249"/>
                  </a:lnTo>
                  <a:close/>
                </a:path>
              </a:pathLst>
            </a:custGeom>
            <a:solidFill>
              <a:srgbClr val="FFFFF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380999" y="1600199"/>
              <a:ext cx="3657600" cy="3143250"/>
            </a:xfrm>
            <a:custGeom>
              <a:avLst/>
              <a:gdLst/>
              <a:ahLst/>
              <a:cxnLst/>
              <a:rect l="l" t="t" r="r" b="b"/>
              <a:pathLst>
                <a:path w="3657600" h="3143250">
                  <a:moveTo>
                    <a:pt x="3543299" y="3143249"/>
                  </a:moveTo>
                  <a:lnTo>
                    <a:pt x="114299" y="3143249"/>
                  </a:lnTo>
                  <a:lnTo>
                    <a:pt x="103040" y="3142705"/>
                  </a:lnTo>
                  <a:lnTo>
                    <a:pt x="60364" y="3129737"/>
                  </a:lnTo>
                  <a:lnTo>
                    <a:pt x="25900" y="3101425"/>
                  </a:lnTo>
                  <a:lnTo>
                    <a:pt x="4894" y="3062079"/>
                  </a:lnTo>
                  <a:lnTo>
                    <a:pt x="0" y="3028949"/>
                  </a:lnTo>
                  <a:lnTo>
                    <a:pt x="0" y="114299"/>
                  </a:lnTo>
                  <a:lnTo>
                    <a:pt x="8700" y="70559"/>
                  </a:lnTo>
                  <a:lnTo>
                    <a:pt x="33477" y="33477"/>
                  </a:lnTo>
                  <a:lnTo>
                    <a:pt x="70559" y="8700"/>
                  </a:lnTo>
                  <a:lnTo>
                    <a:pt x="114299" y="0"/>
                  </a:lnTo>
                  <a:lnTo>
                    <a:pt x="3543299" y="0"/>
                  </a:lnTo>
                  <a:lnTo>
                    <a:pt x="3587040" y="8700"/>
                  </a:lnTo>
                  <a:lnTo>
                    <a:pt x="3588787" y="9524"/>
                  </a:lnTo>
                  <a:lnTo>
                    <a:pt x="107420" y="9524"/>
                  </a:lnTo>
                  <a:lnTo>
                    <a:pt x="100606" y="10195"/>
                  </a:lnTo>
                  <a:lnTo>
                    <a:pt x="61810" y="23360"/>
                  </a:lnTo>
                  <a:lnTo>
                    <a:pt x="31004" y="50369"/>
                  </a:lnTo>
                  <a:lnTo>
                    <a:pt x="12880" y="87111"/>
                  </a:lnTo>
                  <a:lnTo>
                    <a:pt x="9524" y="107420"/>
                  </a:lnTo>
                  <a:lnTo>
                    <a:pt x="9524" y="3035829"/>
                  </a:lnTo>
                  <a:lnTo>
                    <a:pt x="20133" y="3075400"/>
                  </a:lnTo>
                  <a:lnTo>
                    <a:pt x="45077" y="3107900"/>
                  </a:lnTo>
                  <a:lnTo>
                    <a:pt x="80559" y="3128381"/>
                  </a:lnTo>
                  <a:lnTo>
                    <a:pt x="107420" y="3133724"/>
                  </a:lnTo>
                  <a:lnTo>
                    <a:pt x="3588787" y="3133724"/>
                  </a:lnTo>
                  <a:lnTo>
                    <a:pt x="3587040" y="3134549"/>
                  </a:lnTo>
                  <a:lnTo>
                    <a:pt x="3576429" y="3138355"/>
                  </a:lnTo>
                  <a:lnTo>
                    <a:pt x="3565602" y="3141074"/>
                  </a:lnTo>
                  <a:lnTo>
                    <a:pt x="3554559" y="3142705"/>
                  </a:lnTo>
                  <a:lnTo>
                    <a:pt x="3543299" y="3143249"/>
                  </a:lnTo>
                  <a:close/>
                </a:path>
                <a:path w="3657600" h="3143250">
                  <a:moveTo>
                    <a:pt x="3588787" y="3133724"/>
                  </a:moveTo>
                  <a:lnTo>
                    <a:pt x="3550179" y="3133724"/>
                  </a:lnTo>
                  <a:lnTo>
                    <a:pt x="3556992" y="3133052"/>
                  </a:lnTo>
                  <a:lnTo>
                    <a:pt x="3570487" y="3130368"/>
                  </a:lnTo>
                  <a:lnTo>
                    <a:pt x="3607229" y="3112244"/>
                  </a:lnTo>
                  <a:lnTo>
                    <a:pt x="3634238" y="3081438"/>
                  </a:lnTo>
                  <a:lnTo>
                    <a:pt x="3647403" y="3042642"/>
                  </a:lnTo>
                  <a:lnTo>
                    <a:pt x="3648074" y="3035829"/>
                  </a:lnTo>
                  <a:lnTo>
                    <a:pt x="3648074" y="107420"/>
                  </a:lnTo>
                  <a:lnTo>
                    <a:pt x="3637465" y="67848"/>
                  </a:lnTo>
                  <a:lnTo>
                    <a:pt x="3612522" y="35348"/>
                  </a:lnTo>
                  <a:lnTo>
                    <a:pt x="3577039" y="14867"/>
                  </a:lnTo>
                  <a:lnTo>
                    <a:pt x="3550179" y="9524"/>
                  </a:lnTo>
                  <a:lnTo>
                    <a:pt x="3588787" y="9524"/>
                  </a:lnTo>
                  <a:lnTo>
                    <a:pt x="3624122" y="33477"/>
                  </a:lnTo>
                  <a:lnTo>
                    <a:pt x="3648898" y="70559"/>
                  </a:lnTo>
                  <a:lnTo>
                    <a:pt x="3657599" y="114299"/>
                  </a:lnTo>
                  <a:lnTo>
                    <a:pt x="3657599" y="3028949"/>
                  </a:lnTo>
                  <a:lnTo>
                    <a:pt x="3657055" y="3040209"/>
                  </a:lnTo>
                  <a:lnTo>
                    <a:pt x="3644087" y="3082884"/>
                  </a:lnTo>
                  <a:lnTo>
                    <a:pt x="3615775" y="3117349"/>
                  </a:lnTo>
                  <a:lnTo>
                    <a:pt x="3597234" y="3129737"/>
                  </a:lnTo>
                  <a:lnTo>
                    <a:pt x="3588787" y="3133724"/>
                  </a:lnTo>
                  <a:close/>
                </a:path>
              </a:pathLst>
            </a:custGeom>
            <a:solidFill>
              <a:srgbClr val="FFFFFF">
                <a:alpha val="101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581024" y="3324224"/>
              <a:ext cx="381000" cy="381000"/>
            </a:xfrm>
            <a:custGeom>
              <a:avLst/>
              <a:gdLst/>
              <a:ahLst/>
              <a:cxnLst/>
              <a:rect l="l" t="t" r="r" b="b"/>
              <a:pathLst>
                <a:path w="381000" h="381000">
                  <a:moveTo>
                    <a:pt x="190499" y="380999"/>
                  </a:moveTo>
                  <a:lnTo>
                    <a:pt x="144200" y="375288"/>
                  </a:lnTo>
                  <a:lnTo>
                    <a:pt x="100697" y="358507"/>
                  </a:lnTo>
                  <a:lnTo>
                    <a:pt x="62575" y="331659"/>
                  </a:lnTo>
                  <a:lnTo>
                    <a:pt x="32105" y="296335"/>
                  </a:lnTo>
                  <a:lnTo>
                    <a:pt x="11130" y="254666"/>
                  </a:lnTo>
                  <a:lnTo>
                    <a:pt x="915" y="209172"/>
                  </a:lnTo>
                  <a:lnTo>
                    <a:pt x="0" y="190499"/>
                  </a:lnTo>
                  <a:lnTo>
                    <a:pt x="228" y="181141"/>
                  </a:lnTo>
                  <a:lnTo>
                    <a:pt x="8200" y="135199"/>
                  </a:lnTo>
                  <a:lnTo>
                    <a:pt x="27095" y="92572"/>
                  </a:lnTo>
                  <a:lnTo>
                    <a:pt x="55796" y="55796"/>
                  </a:lnTo>
                  <a:lnTo>
                    <a:pt x="92572" y="27095"/>
                  </a:lnTo>
                  <a:lnTo>
                    <a:pt x="135200" y="8200"/>
                  </a:lnTo>
                  <a:lnTo>
                    <a:pt x="181141" y="228"/>
                  </a:lnTo>
                  <a:lnTo>
                    <a:pt x="190499" y="0"/>
                  </a:lnTo>
                  <a:lnTo>
                    <a:pt x="199858" y="228"/>
                  </a:lnTo>
                  <a:lnTo>
                    <a:pt x="245799" y="8200"/>
                  </a:lnTo>
                  <a:lnTo>
                    <a:pt x="288427" y="27095"/>
                  </a:lnTo>
                  <a:lnTo>
                    <a:pt x="325203" y="55796"/>
                  </a:lnTo>
                  <a:lnTo>
                    <a:pt x="353903" y="92572"/>
                  </a:lnTo>
                  <a:lnTo>
                    <a:pt x="372799" y="135199"/>
                  </a:lnTo>
                  <a:lnTo>
                    <a:pt x="380771" y="181141"/>
                  </a:lnTo>
                  <a:lnTo>
                    <a:pt x="380999" y="190499"/>
                  </a:lnTo>
                  <a:lnTo>
                    <a:pt x="380771" y="199858"/>
                  </a:lnTo>
                  <a:lnTo>
                    <a:pt x="372799" y="245799"/>
                  </a:lnTo>
                  <a:lnTo>
                    <a:pt x="353903" y="288427"/>
                  </a:lnTo>
                  <a:lnTo>
                    <a:pt x="325203" y="325203"/>
                  </a:lnTo>
                  <a:lnTo>
                    <a:pt x="288427" y="353903"/>
                  </a:lnTo>
                  <a:lnTo>
                    <a:pt x="245799" y="372798"/>
                  </a:lnTo>
                  <a:lnTo>
                    <a:pt x="199858" y="380770"/>
                  </a:lnTo>
                  <a:lnTo>
                    <a:pt x="190499" y="380999"/>
                  </a:lnTo>
                  <a:close/>
                </a:path>
              </a:pathLst>
            </a:custGeom>
            <a:solidFill>
              <a:srgbClr val="FF7E00">
                <a:alpha val="101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85799" y="3381374"/>
              <a:ext cx="171449" cy="266699"/>
            </a:xfrm>
            <a:prstGeom prst="rect">
              <a:avLst/>
            </a:prstGeom>
          </p:spPr>
        </p:pic>
      </p:grpSp>
      <p:sp>
        <p:nvSpPr>
          <p:cNvPr id="12" name="object 12" descr=""/>
          <p:cNvSpPr txBox="1"/>
          <p:nvPr/>
        </p:nvSpPr>
        <p:spPr>
          <a:xfrm>
            <a:off x="1063625" y="3362959"/>
            <a:ext cx="787400" cy="28384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700" spc="-195">
                <a:solidFill>
                  <a:srgbClr val="FFFFFF"/>
                </a:solidFill>
                <a:latin typeface="SimSun"/>
                <a:cs typeface="SimSun"/>
              </a:rPr>
              <a:t>餐飲服務</a:t>
            </a:r>
            <a:endParaRPr sz="1700">
              <a:latin typeface="SimSun"/>
              <a:cs typeface="SimSun"/>
            </a:endParaRPr>
          </a:p>
        </p:txBody>
      </p:sp>
      <p:grpSp>
        <p:nvGrpSpPr>
          <p:cNvPr id="13" name="object 13" descr=""/>
          <p:cNvGrpSpPr/>
          <p:nvPr/>
        </p:nvGrpSpPr>
        <p:grpSpPr>
          <a:xfrm>
            <a:off x="581025" y="1600199"/>
            <a:ext cx="7343775" cy="3143250"/>
            <a:chOff x="581025" y="1600199"/>
            <a:chExt cx="7343775" cy="3143250"/>
          </a:xfrm>
        </p:grpSpPr>
        <p:pic>
          <p:nvPicPr>
            <p:cNvPr id="14" name="object 14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81025" y="3857624"/>
              <a:ext cx="114299" cy="152399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81025" y="4124324"/>
              <a:ext cx="114299" cy="152399"/>
            </a:xfrm>
            <a:prstGeom prst="rect">
              <a:avLst/>
            </a:prstGeom>
          </p:spPr>
        </p:pic>
        <p:pic>
          <p:nvPicPr>
            <p:cNvPr id="16" name="object 1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81025" y="4391024"/>
              <a:ext cx="114299" cy="152399"/>
            </a:xfrm>
            <a:prstGeom prst="rect">
              <a:avLst/>
            </a:prstGeom>
          </p:spPr>
        </p:pic>
        <p:sp>
          <p:nvSpPr>
            <p:cNvPr id="17" name="object 17" descr=""/>
            <p:cNvSpPr/>
            <p:nvPr/>
          </p:nvSpPr>
          <p:spPr>
            <a:xfrm>
              <a:off x="4267199" y="1600199"/>
              <a:ext cx="3657600" cy="3143250"/>
            </a:xfrm>
            <a:custGeom>
              <a:avLst/>
              <a:gdLst/>
              <a:ahLst/>
              <a:cxnLst/>
              <a:rect l="l" t="t" r="r" b="b"/>
              <a:pathLst>
                <a:path w="3657600" h="3143250">
                  <a:moveTo>
                    <a:pt x="3543299" y="3143249"/>
                  </a:moveTo>
                  <a:lnTo>
                    <a:pt x="114299" y="3143249"/>
                  </a:lnTo>
                  <a:lnTo>
                    <a:pt x="103040" y="3142705"/>
                  </a:lnTo>
                  <a:lnTo>
                    <a:pt x="60364" y="3129737"/>
                  </a:lnTo>
                  <a:lnTo>
                    <a:pt x="25899" y="3101425"/>
                  </a:lnTo>
                  <a:lnTo>
                    <a:pt x="4893" y="3062079"/>
                  </a:lnTo>
                  <a:lnTo>
                    <a:pt x="0" y="3028949"/>
                  </a:lnTo>
                  <a:lnTo>
                    <a:pt x="0" y="114299"/>
                  </a:lnTo>
                  <a:lnTo>
                    <a:pt x="8699" y="70559"/>
                  </a:lnTo>
                  <a:lnTo>
                    <a:pt x="33477" y="33477"/>
                  </a:lnTo>
                  <a:lnTo>
                    <a:pt x="70558" y="8700"/>
                  </a:lnTo>
                  <a:lnTo>
                    <a:pt x="114299" y="0"/>
                  </a:lnTo>
                  <a:lnTo>
                    <a:pt x="3543299" y="0"/>
                  </a:lnTo>
                  <a:lnTo>
                    <a:pt x="3587039" y="8700"/>
                  </a:lnTo>
                  <a:lnTo>
                    <a:pt x="3624121" y="33477"/>
                  </a:lnTo>
                  <a:lnTo>
                    <a:pt x="3648897" y="70559"/>
                  </a:lnTo>
                  <a:lnTo>
                    <a:pt x="3657599" y="114299"/>
                  </a:lnTo>
                  <a:lnTo>
                    <a:pt x="3657599" y="3028949"/>
                  </a:lnTo>
                  <a:lnTo>
                    <a:pt x="3648897" y="3072690"/>
                  </a:lnTo>
                  <a:lnTo>
                    <a:pt x="3624121" y="3109772"/>
                  </a:lnTo>
                  <a:lnTo>
                    <a:pt x="3587038" y="3134548"/>
                  </a:lnTo>
                  <a:lnTo>
                    <a:pt x="3543299" y="3143249"/>
                  </a:lnTo>
                  <a:close/>
                </a:path>
              </a:pathLst>
            </a:custGeom>
            <a:solidFill>
              <a:srgbClr val="FFFFF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4267200" y="1600199"/>
              <a:ext cx="3657600" cy="3143250"/>
            </a:xfrm>
            <a:custGeom>
              <a:avLst/>
              <a:gdLst/>
              <a:ahLst/>
              <a:cxnLst/>
              <a:rect l="l" t="t" r="r" b="b"/>
              <a:pathLst>
                <a:path w="3657600" h="3143250">
                  <a:moveTo>
                    <a:pt x="3543299" y="3143249"/>
                  </a:moveTo>
                  <a:lnTo>
                    <a:pt x="114299" y="3143249"/>
                  </a:lnTo>
                  <a:lnTo>
                    <a:pt x="103040" y="3142705"/>
                  </a:lnTo>
                  <a:lnTo>
                    <a:pt x="60364" y="3129737"/>
                  </a:lnTo>
                  <a:lnTo>
                    <a:pt x="25899" y="3101425"/>
                  </a:lnTo>
                  <a:lnTo>
                    <a:pt x="4893" y="3062079"/>
                  </a:lnTo>
                  <a:lnTo>
                    <a:pt x="0" y="3028949"/>
                  </a:lnTo>
                  <a:lnTo>
                    <a:pt x="0" y="114299"/>
                  </a:lnTo>
                  <a:lnTo>
                    <a:pt x="8699" y="70559"/>
                  </a:lnTo>
                  <a:lnTo>
                    <a:pt x="33477" y="33477"/>
                  </a:lnTo>
                  <a:lnTo>
                    <a:pt x="70558" y="8700"/>
                  </a:lnTo>
                  <a:lnTo>
                    <a:pt x="114299" y="0"/>
                  </a:lnTo>
                  <a:lnTo>
                    <a:pt x="3543299" y="0"/>
                  </a:lnTo>
                  <a:lnTo>
                    <a:pt x="3587039" y="8700"/>
                  </a:lnTo>
                  <a:lnTo>
                    <a:pt x="3588786" y="9524"/>
                  </a:lnTo>
                  <a:lnTo>
                    <a:pt x="107419" y="9524"/>
                  </a:lnTo>
                  <a:lnTo>
                    <a:pt x="100606" y="10195"/>
                  </a:lnTo>
                  <a:lnTo>
                    <a:pt x="61809" y="23360"/>
                  </a:lnTo>
                  <a:lnTo>
                    <a:pt x="31004" y="50369"/>
                  </a:lnTo>
                  <a:lnTo>
                    <a:pt x="12880" y="87111"/>
                  </a:lnTo>
                  <a:lnTo>
                    <a:pt x="9524" y="107420"/>
                  </a:lnTo>
                  <a:lnTo>
                    <a:pt x="9524" y="3035829"/>
                  </a:lnTo>
                  <a:lnTo>
                    <a:pt x="20132" y="3075400"/>
                  </a:lnTo>
                  <a:lnTo>
                    <a:pt x="45076" y="3107900"/>
                  </a:lnTo>
                  <a:lnTo>
                    <a:pt x="80558" y="3128381"/>
                  </a:lnTo>
                  <a:lnTo>
                    <a:pt x="107419" y="3133724"/>
                  </a:lnTo>
                  <a:lnTo>
                    <a:pt x="3588786" y="3133724"/>
                  </a:lnTo>
                  <a:lnTo>
                    <a:pt x="3587038" y="3134549"/>
                  </a:lnTo>
                  <a:lnTo>
                    <a:pt x="3576428" y="3138355"/>
                  </a:lnTo>
                  <a:lnTo>
                    <a:pt x="3565602" y="3141074"/>
                  </a:lnTo>
                  <a:lnTo>
                    <a:pt x="3554559" y="3142705"/>
                  </a:lnTo>
                  <a:lnTo>
                    <a:pt x="3543299" y="3143249"/>
                  </a:lnTo>
                  <a:close/>
                </a:path>
                <a:path w="3657600" h="3143250">
                  <a:moveTo>
                    <a:pt x="3588786" y="3133724"/>
                  </a:moveTo>
                  <a:lnTo>
                    <a:pt x="3550178" y="3133724"/>
                  </a:lnTo>
                  <a:lnTo>
                    <a:pt x="3556992" y="3133052"/>
                  </a:lnTo>
                  <a:lnTo>
                    <a:pt x="3570487" y="3130368"/>
                  </a:lnTo>
                  <a:lnTo>
                    <a:pt x="3607228" y="3112244"/>
                  </a:lnTo>
                  <a:lnTo>
                    <a:pt x="3634238" y="3081438"/>
                  </a:lnTo>
                  <a:lnTo>
                    <a:pt x="3647402" y="3042642"/>
                  </a:lnTo>
                  <a:lnTo>
                    <a:pt x="3648073" y="3035829"/>
                  </a:lnTo>
                  <a:lnTo>
                    <a:pt x="3648073" y="107420"/>
                  </a:lnTo>
                  <a:lnTo>
                    <a:pt x="3637465" y="67848"/>
                  </a:lnTo>
                  <a:lnTo>
                    <a:pt x="3612521" y="35348"/>
                  </a:lnTo>
                  <a:lnTo>
                    <a:pt x="3577038" y="14867"/>
                  </a:lnTo>
                  <a:lnTo>
                    <a:pt x="3550178" y="9524"/>
                  </a:lnTo>
                  <a:lnTo>
                    <a:pt x="3588786" y="9524"/>
                  </a:lnTo>
                  <a:lnTo>
                    <a:pt x="3624121" y="33477"/>
                  </a:lnTo>
                  <a:lnTo>
                    <a:pt x="3648897" y="70559"/>
                  </a:lnTo>
                  <a:lnTo>
                    <a:pt x="3657599" y="114299"/>
                  </a:lnTo>
                  <a:lnTo>
                    <a:pt x="3657599" y="3028949"/>
                  </a:lnTo>
                  <a:lnTo>
                    <a:pt x="3657055" y="3040209"/>
                  </a:lnTo>
                  <a:lnTo>
                    <a:pt x="3644086" y="3082884"/>
                  </a:lnTo>
                  <a:lnTo>
                    <a:pt x="3615775" y="3117349"/>
                  </a:lnTo>
                  <a:lnTo>
                    <a:pt x="3597233" y="3129737"/>
                  </a:lnTo>
                  <a:lnTo>
                    <a:pt x="3588786" y="3133724"/>
                  </a:lnTo>
                  <a:close/>
                </a:path>
              </a:pathLst>
            </a:custGeom>
            <a:solidFill>
              <a:srgbClr val="FFFFFF">
                <a:alpha val="101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4467224" y="3324224"/>
              <a:ext cx="381000" cy="381000"/>
            </a:xfrm>
            <a:custGeom>
              <a:avLst/>
              <a:gdLst/>
              <a:ahLst/>
              <a:cxnLst/>
              <a:rect l="l" t="t" r="r" b="b"/>
              <a:pathLst>
                <a:path w="381000" h="381000">
                  <a:moveTo>
                    <a:pt x="190499" y="380999"/>
                  </a:moveTo>
                  <a:lnTo>
                    <a:pt x="144200" y="375288"/>
                  </a:lnTo>
                  <a:lnTo>
                    <a:pt x="100697" y="358507"/>
                  </a:lnTo>
                  <a:lnTo>
                    <a:pt x="62575" y="331659"/>
                  </a:lnTo>
                  <a:lnTo>
                    <a:pt x="32104" y="296335"/>
                  </a:lnTo>
                  <a:lnTo>
                    <a:pt x="11130" y="254666"/>
                  </a:lnTo>
                  <a:lnTo>
                    <a:pt x="914" y="209172"/>
                  </a:lnTo>
                  <a:lnTo>
                    <a:pt x="0" y="190499"/>
                  </a:lnTo>
                  <a:lnTo>
                    <a:pt x="228" y="181141"/>
                  </a:lnTo>
                  <a:lnTo>
                    <a:pt x="8200" y="135199"/>
                  </a:lnTo>
                  <a:lnTo>
                    <a:pt x="27095" y="92572"/>
                  </a:lnTo>
                  <a:lnTo>
                    <a:pt x="55795" y="55796"/>
                  </a:lnTo>
                  <a:lnTo>
                    <a:pt x="92571" y="27095"/>
                  </a:lnTo>
                  <a:lnTo>
                    <a:pt x="135199" y="8200"/>
                  </a:lnTo>
                  <a:lnTo>
                    <a:pt x="181141" y="228"/>
                  </a:lnTo>
                  <a:lnTo>
                    <a:pt x="190499" y="0"/>
                  </a:lnTo>
                  <a:lnTo>
                    <a:pt x="199858" y="228"/>
                  </a:lnTo>
                  <a:lnTo>
                    <a:pt x="245799" y="8200"/>
                  </a:lnTo>
                  <a:lnTo>
                    <a:pt x="288427" y="27095"/>
                  </a:lnTo>
                  <a:lnTo>
                    <a:pt x="325203" y="55796"/>
                  </a:lnTo>
                  <a:lnTo>
                    <a:pt x="353903" y="92572"/>
                  </a:lnTo>
                  <a:lnTo>
                    <a:pt x="372798" y="135199"/>
                  </a:lnTo>
                  <a:lnTo>
                    <a:pt x="380770" y="181141"/>
                  </a:lnTo>
                  <a:lnTo>
                    <a:pt x="380999" y="190499"/>
                  </a:lnTo>
                  <a:lnTo>
                    <a:pt x="380770" y="199858"/>
                  </a:lnTo>
                  <a:lnTo>
                    <a:pt x="372798" y="245799"/>
                  </a:lnTo>
                  <a:lnTo>
                    <a:pt x="353903" y="288427"/>
                  </a:lnTo>
                  <a:lnTo>
                    <a:pt x="325203" y="325203"/>
                  </a:lnTo>
                  <a:lnTo>
                    <a:pt x="288427" y="353903"/>
                  </a:lnTo>
                  <a:lnTo>
                    <a:pt x="245799" y="372798"/>
                  </a:lnTo>
                  <a:lnTo>
                    <a:pt x="199858" y="380770"/>
                  </a:lnTo>
                  <a:lnTo>
                    <a:pt x="190499" y="380999"/>
                  </a:lnTo>
                  <a:close/>
                </a:path>
              </a:pathLst>
            </a:custGeom>
            <a:solidFill>
              <a:srgbClr val="FF7E00">
                <a:alpha val="101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0" name="object 20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543425" y="3381374"/>
              <a:ext cx="238124" cy="266699"/>
            </a:xfrm>
            <a:prstGeom prst="rect">
              <a:avLst/>
            </a:prstGeom>
          </p:spPr>
        </p:pic>
      </p:grpSp>
      <p:sp>
        <p:nvSpPr>
          <p:cNvPr id="21" name="object 21" descr=""/>
          <p:cNvSpPr txBox="1"/>
          <p:nvPr/>
        </p:nvSpPr>
        <p:spPr>
          <a:xfrm>
            <a:off x="758824" y="3808539"/>
            <a:ext cx="1358900" cy="20637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150" spc="-105">
                <a:solidFill>
                  <a:srgbClr val="D0D5DA"/>
                </a:solidFill>
                <a:latin typeface="SimSun"/>
                <a:cs typeface="SimSun"/>
              </a:rPr>
              <a:t>煮咖啡與準備簡單飲品</a:t>
            </a:r>
            <a:endParaRPr sz="1150">
              <a:latin typeface="SimSun"/>
              <a:cs typeface="SimSun"/>
            </a:endParaRPr>
          </a:p>
        </p:txBody>
      </p:sp>
      <p:sp>
        <p:nvSpPr>
          <p:cNvPr id="22" name="object 22" descr=""/>
          <p:cNvSpPr txBox="1"/>
          <p:nvPr/>
        </p:nvSpPr>
        <p:spPr>
          <a:xfrm>
            <a:off x="758824" y="4075239"/>
            <a:ext cx="958850" cy="20637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150" spc="-105">
                <a:solidFill>
                  <a:srgbClr val="D0D5DA"/>
                </a:solidFill>
                <a:latin typeface="SimSun"/>
                <a:cs typeface="SimSun"/>
              </a:rPr>
              <a:t>端上餐食和飲料</a:t>
            </a:r>
            <a:endParaRPr sz="1150">
              <a:latin typeface="SimSun"/>
              <a:cs typeface="SimSun"/>
            </a:endParaRPr>
          </a:p>
        </p:txBody>
      </p:sp>
      <p:sp>
        <p:nvSpPr>
          <p:cNvPr id="23" name="object 23" descr=""/>
          <p:cNvSpPr txBox="1"/>
          <p:nvPr/>
        </p:nvSpPr>
        <p:spPr>
          <a:xfrm>
            <a:off x="758824" y="4341939"/>
            <a:ext cx="825500" cy="20637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150" spc="-100">
                <a:solidFill>
                  <a:srgbClr val="D0D5DA"/>
                </a:solidFill>
                <a:latin typeface="SimSun"/>
                <a:cs typeface="SimSun"/>
              </a:rPr>
              <a:t>協助餐桌擺設</a:t>
            </a:r>
            <a:endParaRPr sz="1150">
              <a:latin typeface="SimSun"/>
              <a:cs typeface="SimSun"/>
            </a:endParaRPr>
          </a:p>
        </p:txBody>
      </p:sp>
      <p:sp>
        <p:nvSpPr>
          <p:cNvPr id="24" name="object 24" descr=""/>
          <p:cNvSpPr txBox="1"/>
          <p:nvPr/>
        </p:nvSpPr>
        <p:spPr>
          <a:xfrm>
            <a:off x="4949824" y="3362959"/>
            <a:ext cx="787400" cy="28384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700" spc="-195">
                <a:solidFill>
                  <a:srgbClr val="FFFFFF"/>
                </a:solidFill>
                <a:latin typeface="SimSun"/>
                <a:cs typeface="SimSun"/>
              </a:rPr>
              <a:t>清潔整理</a:t>
            </a:r>
            <a:endParaRPr sz="1700">
              <a:latin typeface="SimSun"/>
              <a:cs typeface="SimSun"/>
            </a:endParaRPr>
          </a:p>
        </p:txBody>
      </p:sp>
      <p:grpSp>
        <p:nvGrpSpPr>
          <p:cNvPr id="25" name="object 25" descr=""/>
          <p:cNvGrpSpPr/>
          <p:nvPr/>
        </p:nvGrpSpPr>
        <p:grpSpPr>
          <a:xfrm>
            <a:off x="4467225" y="1600199"/>
            <a:ext cx="7343775" cy="3143250"/>
            <a:chOff x="4467225" y="1600199"/>
            <a:chExt cx="7343775" cy="3143250"/>
          </a:xfrm>
        </p:grpSpPr>
        <p:pic>
          <p:nvPicPr>
            <p:cNvPr id="26" name="object 2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67225" y="3857624"/>
              <a:ext cx="114299" cy="152399"/>
            </a:xfrm>
            <a:prstGeom prst="rect">
              <a:avLst/>
            </a:prstGeom>
          </p:spPr>
        </p:pic>
        <p:pic>
          <p:nvPicPr>
            <p:cNvPr id="27" name="object 2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67225" y="4124324"/>
              <a:ext cx="114299" cy="152399"/>
            </a:xfrm>
            <a:prstGeom prst="rect">
              <a:avLst/>
            </a:prstGeom>
          </p:spPr>
        </p:pic>
        <p:pic>
          <p:nvPicPr>
            <p:cNvPr id="28" name="object 2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67225" y="4391024"/>
              <a:ext cx="114299" cy="152399"/>
            </a:xfrm>
            <a:prstGeom prst="rect">
              <a:avLst/>
            </a:prstGeom>
          </p:spPr>
        </p:pic>
        <p:sp>
          <p:nvSpPr>
            <p:cNvPr id="29" name="object 29" descr=""/>
            <p:cNvSpPr/>
            <p:nvPr/>
          </p:nvSpPr>
          <p:spPr>
            <a:xfrm>
              <a:off x="8153399" y="1600199"/>
              <a:ext cx="3657600" cy="3143250"/>
            </a:xfrm>
            <a:custGeom>
              <a:avLst/>
              <a:gdLst/>
              <a:ahLst/>
              <a:cxnLst/>
              <a:rect l="l" t="t" r="r" b="b"/>
              <a:pathLst>
                <a:path w="3657600" h="3143250">
                  <a:moveTo>
                    <a:pt x="3543299" y="3143249"/>
                  </a:moveTo>
                  <a:lnTo>
                    <a:pt x="114299" y="3143249"/>
                  </a:lnTo>
                  <a:lnTo>
                    <a:pt x="103040" y="3142705"/>
                  </a:lnTo>
                  <a:lnTo>
                    <a:pt x="60363" y="3129737"/>
                  </a:lnTo>
                  <a:lnTo>
                    <a:pt x="25899" y="3101425"/>
                  </a:lnTo>
                  <a:lnTo>
                    <a:pt x="4893" y="3062079"/>
                  </a:lnTo>
                  <a:lnTo>
                    <a:pt x="0" y="3028949"/>
                  </a:lnTo>
                  <a:lnTo>
                    <a:pt x="0" y="114299"/>
                  </a:lnTo>
                  <a:lnTo>
                    <a:pt x="8699" y="70559"/>
                  </a:lnTo>
                  <a:lnTo>
                    <a:pt x="33477" y="33477"/>
                  </a:lnTo>
                  <a:lnTo>
                    <a:pt x="70557" y="8700"/>
                  </a:lnTo>
                  <a:lnTo>
                    <a:pt x="114299" y="0"/>
                  </a:lnTo>
                  <a:lnTo>
                    <a:pt x="3543299" y="0"/>
                  </a:lnTo>
                  <a:lnTo>
                    <a:pt x="3587039" y="8700"/>
                  </a:lnTo>
                  <a:lnTo>
                    <a:pt x="3624121" y="33477"/>
                  </a:lnTo>
                  <a:lnTo>
                    <a:pt x="3648898" y="70559"/>
                  </a:lnTo>
                  <a:lnTo>
                    <a:pt x="3657599" y="114299"/>
                  </a:lnTo>
                  <a:lnTo>
                    <a:pt x="3657599" y="3028949"/>
                  </a:lnTo>
                  <a:lnTo>
                    <a:pt x="3648898" y="3072690"/>
                  </a:lnTo>
                  <a:lnTo>
                    <a:pt x="3624121" y="3109772"/>
                  </a:lnTo>
                  <a:lnTo>
                    <a:pt x="3587039" y="3134548"/>
                  </a:lnTo>
                  <a:lnTo>
                    <a:pt x="3543299" y="3143249"/>
                  </a:lnTo>
                  <a:close/>
                </a:path>
              </a:pathLst>
            </a:custGeom>
            <a:solidFill>
              <a:srgbClr val="FFFFF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 descr=""/>
            <p:cNvSpPr/>
            <p:nvPr/>
          </p:nvSpPr>
          <p:spPr>
            <a:xfrm>
              <a:off x="8153400" y="1600199"/>
              <a:ext cx="3657600" cy="3143250"/>
            </a:xfrm>
            <a:custGeom>
              <a:avLst/>
              <a:gdLst/>
              <a:ahLst/>
              <a:cxnLst/>
              <a:rect l="l" t="t" r="r" b="b"/>
              <a:pathLst>
                <a:path w="3657600" h="3143250">
                  <a:moveTo>
                    <a:pt x="3543299" y="3143249"/>
                  </a:moveTo>
                  <a:lnTo>
                    <a:pt x="114299" y="3143249"/>
                  </a:lnTo>
                  <a:lnTo>
                    <a:pt x="103040" y="3142705"/>
                  </a:lnTo>
                  <a:lnTo>
                    <a:pt x="60363" y="3129737"/>
                  </a:lnTo>
                  <a:lnTo>
                    <a:pt x="25899" y="3101425"/>
                  </a:lnTo>
                  <a:lnTo>
                    <a:pt x="4893" y="3062079"/>
                  </a:lnTo>
                  <a:lnTo>
                    <a:pt x="0" y="3028949"/>
                  </a:lnTo>
                  <a:lnTo>
                    <a:pt x="0" y="114299"/>
                  </a:lnTo>
                  <a:lnTo>
                    <a:pt x="8699" y="70559"/>
                  </a:lnTo>
                  <a:lnTo>
                    <a:pt x="33477" y="33477"/>
                  </a:lnTo>
                  <a:lnTo>
                    <a:pt x="70557" y="8700"/>
                  </a:lnTo>
                  <a:lnTo>
                    <a:pt x="114299" y="0"/>
                  </a:lnTo>
                  <a:lnTo>
                    <a:pt x="3543299" y="0"/>
                  </a:lnTo>
                  <a:lnTo>
                    <a:pt x="3587039" y="8700"/>
                  </a:lnTo>
                  <a:lnTo>
                    <a:pt x="3588786" y="9524"/>
                  </a:lnTo>
                  <a:lnTo>
                    <a:pt x="107419" y="9524"/>
                  </a:lnTo>
                  <a:lnTo>
                    <a:pt x="100605" y="10195"/>
                  </a:lnTo>
                  <a:lnTo>
                    <a:pt x="61809" y="23360"/>
                  </a:lnTo>
                  <a:lnTo>
                    <a:pt x="31003" y="50369"/>
                  </a:lnTo>
                  <a:lnTo>
                    <a:pt x="12878" y="87111"/>
                  </a:lnTo>
                  <a:lnTo>
                    <a:pt x="9524" y="107420"/>
                  </a:lnTo>
                  <a:lnTo>
                    <a:pt x="9524" y="3035829"/>
                  </a:lnTo>
                  <a:lnTo>
                    <a:pt x="20131" y="3075400"/>
                  </a:lnTo>
                  <a:lnTo>
                    <a:pt x="45076" y="3107900"/>
                  </a:lnTo>
                  <a:lnTo>
                    <a:pt x="80557" y="3128381"/>
                  </a:lnTo>
                  <a:lnTo>
                    <a:pt x="107419" y="3133724"/>
                  </a:lnTo>
                  <a:lnTo>
                    <a:pt x="3588787" y="3133724"/>
                  </a:lnTo>
                  <a:lnTo>
                    <a:pt x="3587039" y="3134549"/>
                  </a:lnTo>
                  <a:lnTo>
                    <a:pt x="3576428" y="3138355"/>
                  </a:lnTo>
                  <a:lnTo>
                    <a:pt x="3565601" y="3141074"/>
                  </a:lnTo>
                  <a:lnTo>
                    <a:pt x="3554558" y="3142705"/>
                  </a:lnTo>
                  <a:lnTo>
                    <a:pt x="3543299" y="3143249"/>
                  </a:lnTo>
                  <a:close/>
                </a:path>
                <a:path w="3657600" h="3143250">
                  <a:moveTo>
                    <a:pt x="3588787" y="3133724"/>
                  </a:moveTo>
                  <a:lnTo>
                    <a:pt x="3550179" y="3133724"/>
                  </a:lnTo>
                  <a:lnTo>
                    <a:pt x="3556991" y="3133052"/>
                  </a:lnTo>
                  <a:lnTo>
                    <a:pt x="3570485" y="3130368"/>
                  </a:lnTo>
                  <a:lnTo>
                    <a:pt x="3607227" y="3112244"/>
                  </a:lnTo>
                  <a:lnTo>
                    <a:pt x="3634237" y="3081438"/>
                  </a:lnTo>
                  <a:lnTo>
                    <a:pt x="3647402" y="3042642"/>
                  </a:lnTo>
                  <a:lnTo>
                    <a:pt x="3648073" y="3035829"/>
                  </a:lnTo>
                  <a:lnTo>
                    <a:pt x="3648073" y="107420"/>
                  </a:lnTo>
                  <a:lnTo>
                    <a:pt x="3637464" y="67848"/>
                  </a:lnTo>
                  <a:lnTo>
                    <a:pt x="3612520" y="35348"/>
                  </a:lnTo>
                  <a:lnTo>
                    <a:pt x="3577036" y="14867"/>
                  </a:lnTo>
                  <a:lnTo>
                    <a:pt x="3550179" y="9524"/>
                  </a:lnTo>
                  <a:lnTo>
                    <a:pt x="3588786" y="9524"/>
                  </a:lnTo>
                  <a:lnTo>
                    <a:pt x="3624121" y="33477"/>
                  </a:lnTo>
                  <a:lnTo>
                    <a:pt x="3648898" y="70559"/>
                  </a:lnTo>
                  <a:lnTo>
                    <a:pt x="3657599" y="114299"/>
                  </a:lnTo>
                  <a:lnTo>
                    <a:pt x="3657599" y="3028949"/>
                  </a:lnTo>
                  <a:lnTo>
                    <a:pt x="3657055" y="3040209"/>
                  </a:lnTo>
                  <a:lnTo>
                    <a:pt x="3644087" y="3082884"/>
                  </a:lnTo>
                  <a:lnTo>
                    <a:pt x="3615775" y="3117349"/>
                  </a:lnTo>
                  <a:lnTo>
                    <a:pt x="3597234" y="3129737"/>
                  </a:lnTo>
                  <a:lnTo>
                    <a:pt x="3588787" y="3133724"/>
                  </a:lnTo>
                  <a:close/>
                </a:path>
              </a:pathLst>
            </a:custGeom>
            <a:solidFill>
              <a:srgbClr val="FFFFFF">
                <a:alpha val="101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 descr=""/>
            <p:cNvSpPr/>
            <p:nvPr/>
          </p:nvSpPr>
          <p:spPr>
            <a:xfrm>
              <a:off x="8353424" y="1800224"/>
              <a:ext cx="381000" cy="381000"/>
            </a:xfrm>
            <a:custGeom>
              <a:avLst/>
              <a:gdLst/>
              <a:ahLst/>
              <a:cxnLst/>
              <a:rect l="l" t="t" r="r" b="b"/>
              <a:pathLst>
                <a:path w="381000" h="381000">
                  <a:moveTo>
                    <a:pt x="190499" y="380999"/>
                  </a:moveTo>
                  <a:lnTo>
                    <a:pt x="144200" y="375289"/>
                  </a:lnTo>
                  <a:lnTo>
                    <a:pt x="100696" y="358507"/>
                  </a:lnTo>
                  <a:lnTo>
                    <a:pt x="62574" y="331659"/>
                  </a:lnTo>
                  <a:lnTo>
                    <a:pt x="32103" y="296335"/>
                  </a:lnTo>
                  <a:lnTo>
                    <a:pt x="11129" y="254666"/>
                  </a:lnTo>
                  <a:lnTo>
                    <a:pt x="914" y="209172"/>
                  </a:lnTo>
                  <a:lnTo>
                    <a:pt x="0" y="190499"/>
                  </a:lnTo>
                  <a:lnTo>
                    <a:pt x="228" y="181141"/>
                  </a:lnTo>
                  <a:lnTo>
                    <a:pt x="8199" y="135199"/>
                  </a:lnTo>
                  <a:lnTo>
                    <a:pt x="27094" y="92572"/>
                  </a:lnTo>
                  <a:lnTo>
                    <a:pt x="55795" y="55796"/>
                  </a:lnTo>
                  <a:lnTo>
                    <a:pt x="92571" y="27095"/>
                  </a:lnTo>
                  <a:lnTo>
                    <a:pt x="135199" y="8200"/>
                  </a:lnTo>
                  <a:lnTo>
                    <a:pt x="181141" y="228"/>
                  </a:lnTo>
                  <a:lnTo>
                    <a:pt x="190499" y="0"/>
                  </a:lnTo>
                  <a:lnTo>
                    <a:pt x="199858" y="228"/>
                  </a:lnTo>
                  <a:lnTo>
                    <a:pt x="245798" y="8200"/>
                  </a:lnTo>
                  <a:lnTo>
                    <a:pt x="288426" y="27095"/>
                  </a:lnTo>
                  <a:lnTo>
                    <a:pt x="325203" y="55796"/>
                  </a:lnTo>
                  <a:lnTo>
                    <a:pt x="353903" y="92572"/>
                  </a:lnTo>
                  <a:lnTo>
                    <a:pt x="372798" y="135199"/>
                  </a:lnTo>
                  <a:lnTo>
                    <a:pt x="380771" y="181141"/>
                  </a:lnTo>
                  <a:lnTo>
                    <a:pt x="380999" y="190499"/>
                  </a:lnTo>
                  <a:lnTo>
                    <a:pt x="380771" y="199858"/>
                  </a:lnTo>
                  <a:lnTo>
                    <a:pt x="372798" y="245799"/>
                  </a:lnTo>
                  <a:lnTo>
                    <a:pt x="353903" y="288427"/>
                  </a:lnTo>
                  <a:lnTo>
                    <a:pt x="325203" y="325203"/>
                  </a:lnTo>
                  <a:lnTo>
                    <a:pt x="288427" y="353903"/>
                  </a:lnTo>
                  <a:lnTo>
                    <a:pt x="245799" y="372798"/>
                  </a:lnTo>
                  <a:lnTo>
                    <a:pt x="199858" y="380771"/>
                  </a:lnTo>
                  <a:lnTo>
                    <a:pt x="190499" y="380999"/>
                  </a:lnTo>
                  <a:close/>
                </a:path>
              </a:pathLst>
            </a:custGeom>
            <a:solidFill>
              <a:srgbClr val="FF7E00">
                <a:alpha val="101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2" name="object 32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439150" y="1857374"/>
              <a:ext cx="219074" cy="266699"/>
            </a:xfrm>
            <a:prstGeom prst="rect">
              <a:avLst/>
            </a:prstGeom>
          </p:spPr>
        </p:pic>
        <p:pic>
          <p:nvPicPr>
            <p:cNvPr id="33" name="object 33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353425" y="2333624"/>
              <a:ext cx="114299" cy="152399"/>
            </a:xfrm>
            <a:prstGeom prst="rect">
              <a:avLst/>
            </a:prstGeom>
          </p:spPr>
        </p:pic>
        <p:pic>
          <p:nvPicPr>
            <p:cNvPr id="34" name="object 34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353425" y="2600324"/>
              <a:ext cx="114299" cy="152399"/>
            </a:xfrm>
            <a:prstGeom prst="rect">
              <a:avLst/>
            </a:prstGeom>
          </p:spPr>
        </p:pic>
        <p:pic>
          <p:nvPicPr>
            <p:cNvPr id="35" name="object 35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353425" y="2867024"/>
              <a:ext cx="114299" cy="152399"/>
            </a:xfrm>
            <a:prstGeom prst="rect">
              <a:avLst/>
            </a:prstGeom>
          </p:spPr>
        </p:pic>
      </p:grpSp>
      <p:sp>
        <p:nvSpPr>
          <p:cNvPr id="36" name="object 36" descr=""/>
          <p:cNvSpPr txBox="1"/>
          <p:nvPr/>
        </p:nvSpPr>
        <p:spPr>
          <a:xfrm>
            <a:off x="4645024" y="3808539"/>
            <a:ext cx="958850" cy="20637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150" spc="-105">
                <a:solidFill>
                  <a:srgbClr val="D0D5DA"/>
                </a:solidFill>
                <a:latin typeface="SimSun"/>
                <a:cs typeface="SimSun"/>
              </a:rPr>
              <a:t>擦拭桌面與家具</a:t>
            </a:r>
            <a:endParaRPr sz="1150">
              <a:latin typeface="SimSun"/>
              <a:cs typeface="SimSun"/>
            </a:endParaRPr>
          </a:p>
        </p:txBody>
      </p:sp>
      <p:sp>
        <p:nvSpPr>
          <p:cNvPr id="37" name="object 37" descr=""/>
          <p:cNvSpPr txBox="1"/>
          <p:nvPr/>
        </p:nvSpPr>
        <p:spPr>
          <a:xfrm>
            <a:off x="4645024" y="4075239"/>
            <a:ext cx="958850" cy="20637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150" spc="-105">
                <a:solidFill>
                  <a:srgbClr val="D0D5DA"/>
                </a:solidFill>
                <a:latin typeface="SimSun"/>
                <a:cs typeface="SimSun"/>
              </a:rPr>
              <a:t>整理散落的物品</a:t>
            </a:r>
            <a:endParaRPr sz="1150">
              <a:latin typeface="SimSun"/>
              <a:cs typeface="SimSun"/>
            </a:endParaRPr>
          </a:p>
        </p:txBody>
      </p:sp>
      <p:sp>
        <p:nvSpPr>
          <p:cNvPr id="38" name="object 38" descr=""/>
          <p:cNvSpPr txBox="1"/>
          <p:nvPr/>
        </p:nvSpPr>
        <p:spPr>
          <a:xfrm>
            <a:off x="4645024" y="4341939"/>
            <a:ext cx="1492250" cy="20637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150" spc="-105">
                <a:solidFill>
                  <a:srgbClr val="D0D5DA"/>
                </a:solidFill>
                <a:latin typeface="SimSun"/>
                <a:cs typeface="SimSun"/>
              </a:rPr>
              <a:t>執行基本吸塵與清潔工作</a:t>
            </a:r>
            <a:endParaRPr sz="1150">
              <a:latin typeface="SimSun"/>
              <a:cs typeface="SimSun"/>
            </a:endParaRPr>
          </a:p>
        </p:txBody>
      </p:sp>
      <p:sp>
        <p:nvSpPr>
          <p:cNvPr id="39" name="object 39" descr=""/>
          <p:cNvSpPr txBox="1"/>
          <p:nvPr/>
        </p:nvSpPr>
        <p:spPr>
          <a:xfrm>
            <a:off x="8531225" y="1838960"/>
            <a:ext cx="1092200" cy="118554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16865">
              <a:lnSpc>
                <a:spcPct val="100000"/>
              </a:lnSpc>
              <a:spcBef>
                <a:spcPts val="95"/>
              </a:spcBef>
            </a:pPr>
            <a:r>
              <a:rPr dirty="0" sz="1700" spc="-195">
                <a:solidFill>
                  <a:srgbClr val="FFFFFF"/>
                </a:solidFill>
                <a:latin typeface="SimSun"/>
                <a:cs typeface="SimSun"/>
              </a:rPr>
              <a:t>家務處理</a:t>
            </a:r>
            <a:endParaRPr sz="1700">
              <a:latin typeface="SimSun"/>
              <a:cs typeface="SimSun"/>
            </a:endParaRPr>
          </a:p>
          <a:p>
            <a:pPr marL="12700" marR="5080">
              <a:lnSpc>
                <a:spcPct val="152200"/>
              </a:lnSpc>
              <a:spcBef>
                <a:spcPts val="790"/>
              </a:spcBef>
            </a:pPr>
            <a:r>
              <a:rPr dirty="0" sz="1150" spc="-114">
                <a:solidFill>
                  <a:srgbClr val="D0D5DA"/>
                </a:solidFill>
                <a:latin typeface="SimSun"/>
                <a:cs typeface="SimSun"/>
              </a:rPr>
              <a:t>操作洗衣機等家電</a:t>
            </a:r>
            <a:r>
              <a:rPr dirty="0" sz="1150" spc="-105">
                <a:solidFill>
                  <a:srgbClr val="D0D5DA"/>
                </a:solidFill>
                <a:latin typeface="SimSun"/>
                <a:cs typeface="SimSun"/>
              </a:rPr>
              <a:t>開關厚重的門窗</a:t>
            </a:r>
            <a:r>
              <a:rPr dirty="0" sz="1150" spc="-50">
                <a:solidFill>
                  <a:srgbClr val="D0D5DA"/>
                </a:solidFill>
                <a:latin typeface="SimSun"/>
                <a:cs typeface="SimSun"/>
              </a:rPr>
              <a:t> </a:t>
            </a:r>
            <a:r>
              <a:rPr dirty="0" sz="1150" spc="-105">
                <a:solidFill>
                  <a:srgbClr val="D0D5DA"/>
                </a:solidFill>
                <a:latin typeface="SimSun"/>
                <a:cs typeface="SimSun"/>
              </a:rPr>
              <a:t>整理床鋪與衣物</a:t>
            </a:r>
            <a:endParaRPr sz="1150">
              <a:latin typeface="SimSun"/>
              <a:cs typeface="SimSun"/>
            </a:endParaRPr>
          </a:p>
        </p:txBody>
      </p:sp>
      <p:grpSp>
        <p:nvGrpSpPr>
          <p:cNvPr id="40" name="object 40" descr=""/>
          <p:cNvGrpSpPr/>
          <p:nvPr/>
        </p:nvGrpSpPr>
        <p:grpSpPr>
          <a:xfrm>
            <a:off x="380999" y="4972049"/>
            <a:ext cx="3657600" cy="1619250"/>
            <a:chOff x="380999" y="4972049"/>
            <a:chExt cx="3657600" cy="1619250"/>
          </a:xfrm>
        </p:grpSpPr>
        <p:sp>
          <p:nvSpPr>
            <p:cNvPr id="41" name="object 41" descr=""/>
            <p:cNvSpPr/>
            <p:nvPr/>
          </p:nvSpPr>
          <p:spPr>
            <a:xfrm>
              <a:off x="380999" y="4972049"/>
              <a:ext cx="3657600" cy="1619250"/>
            </a:xfrm>
            <a:custGeom>
              <a:avLst/>
              <a:gdLst/>
              <a:ahLst/>
              <a:cxnLst/>
              <a:rect l="l" t="t" r="r" b="b"/>
              <a:pathLst>
                <a:path w="3657600" h="1619250">
                  <a:moveTo>
                    <a:pt x="3543299" y="1619249"/>
                  </a:moveTo>
                  <a:lnTo>
                    <a:pt x="114299" y="1619249"/>
                  </a:lnTo>
                  <a:lnTo>
                    <a:pt x="103040" y="1618705"/>
                  </a:lnTo>
                  <a:lnTo>
                    <a:pt x="60364" y="1605737"/>
                  </a:lnTo>
                  <a:lnTo>
                    <a:pt x="25900" y="1577425"/>
                  </a:lnTo>
                  <a:lnTo>
                    <a:pt x="4894" y="1538079"/>
                  </a:lnTo>
                  <a:lnTo>
                    <a:pt x="0" y="1504949"/>
                  </a:lnTo>
                  <a:lnTo>
                    <a:pt x="0" y="114299"/>
                  </a:lnTo>
                  <a:lnTo>
                    <a:pt x="8700" y="70558"/>
                  </a:lnTo>
                  <a:lnTo>
                    <a:pt x="33477" y="33477"/>
                  </a:lnTo>
                  <a:lnTo>
                    <a:pt x="70558" y="8700"/>
                  </a:lnTo>
                  <a:lnTo>
                    <a:pt x="114299" y="0"/>
                  </a:lnTo>
                  <a:lnTo>
                    <a:pt x="3543299" y="0"/>
                  </a:lnTo>
                  <a:lnTo>
                    <a:pt x="3587039" y="8700"/>
                  </a:lnTo>
                  <a:lnTo>
                    <a:pt x="3624121" y="33477"/>
                  </a:lnTo>
                  <a:lnTo>
                    <a:pt x="3648898" y="70558"/>
                  </a:lnTo>
                  <a:lnTo>
                    <a:pt x="3657599" y="114299"/>
                  </a:lnTo>
                  <a:lnTo>
                    <a:pt x="3657599" y="1504949"/>
                  </a:lnTo>
                  <a:lnTo>
                    <a:pt x="3648898" y="1548690"/>
                  </a:lnTo>
                  <a:lnTo>
                    <a:pt x="3624121" y="1585771"/>
                  </a:lnTo>
                  <a:lnTo>
                    <a:pt x="3587039" y="1610548"/>
                  </a:lnTo>
                  <a:lnTo>
                    <a:pt x="3543299" y="1619249"/>
                  </a:lnTo>
                  <a:close/>
                </a:path>
              </a:pathLst>
            </a:custGeom>
            <a:solidFill>
              <a:srgbClr val="FFFFF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 descr=""/>
            <p:cNvSpPr/>
            <p:nvPr/>
          </p:nvSpPr>
          <p:spPr>
            <a:xfrm>
              <a:off x="380999" y="4972049"/>
              <a:ext cx="3657600" cy="1619250"/>
            </a:xfrm>
            <a:custGeom>
              <a:avLst/>
              <a:gdLst/>
              <a:ahLst/>
              <a:cxnLst/>
              <a:rect l="l" t="t" r="r" b="b"/>
              <a:pathLst>
                <a:path w="3657600" h="1619250">
                  <a:moveTo>
                    <a:pt x="3543299" y="1619249"/>
                  </a:moveTo>
                  <a:lnTo>
                    <a:pt x="114299" y="1619249"/>
                  </a:lnTo>
                  <a:lnTo>
                    <a:pt x="103040" y="1618705"/>
                  </a:lnTo>
                  <a:lnTo>
                    <a:pt x="60364" y="1605737"/>
                  </a:lnTo>
                  <a:lnTo>
                    <a:pt x="25900" y="1577425"/>
                  </a:lnTo>
                  <a:lnTo>
                    <a:pt x="4894" y="1538079"/>
                  </a:lnTo>
                  <a:lnTo>
                    <a:pt x="0" y="1504949"/>
                  </a:lnTo>
                  <a:lnTo>
                    <a:pt x="0" y="114299"/>
                  </a:lnTo>
                  <a:lnTo>
                    <a:pt x="8700" y="70558"/>
                  </a:lnTo>
                  <a:lnTo>
                    <a:pt x="33477" y="33477"/>
                  </a:lnTo>
                  <a:lnTo>
                    <a:pt x="70558" y="8700"/>
                  </a:lnTo>
                  <a:lnTo>
                    <a:pt x="114299" y="0"/>
                  </a:lnTo>
                  <a:lnTo>
                    <a:pt x="3543299" y="0"/>
                  </a:lnTo>
                  <a:lnTo>
                    <a:pt x="3587040" y="8700"/>
                  </a:lnTo>
                  <a:lnTo>
                    <a:pt x="3588787" y="9524"/>
                  </a:lnTo>
                  <a:lnTo>
                    <a:pt x="107420" y="9524"/>
                  </a:lnTo>
                  <a:lnTo>
                    <a:pt x="100606" y="10195"/>
                  </a:lnTo>
                  <a:lnTo>
                    <a:pt x="61810" y="23359"/>
                  </a:lnTo>
                  <a:lnTo>
                    <a:pt x="31004" y="50368"/>
                  </a:lnTo>
                  <a:lnTo>
                    <a:pt x="12880" y="87110"/>
                  </a:lnTo>
                  <a:lnTo>
                    <a:pt x="9524" y="107419"/>
                  </a:lnTo>
                  <a:lnTo>
                    <a:pt x="9524" y="1511828"/>
                  </a:lnTo>
                  <a:lnTo>
                    <a:pt x="20133" y="1551400"/>
                  </a:lnTo>
                  <a:lnTo>
                    <a:pt x="45077" y="1583900"/>
                  </a:lnTo>
                  <a:lnTo>
                    <a:pt x="80560" y="1604381"/>
                  </a:lnTo>
                  <a:lnTo>
                    <a:pt x="107420" y="1609724"/>
                  </a:lnTo>
                  <a:lnTo>
                    <a:pt x="3588786" y="1609724"/>
                  </a:lnTo>
                  <a:lnTo>
                    <a:pt x="3587040" y="1610548"/>
                  </a:lnTo>
                  <a:lnTo>
                    <a:pt x="3576429" y="1614355"/>
                  </a:lnTo>
                  <a:lnTo>
                    <a:pt x="3565602" y="1617074"/>
                  </a:lnTo>
                  <a:lnTo>
                    <a:pt x="3554559" y="1618705"/>
                  </a:lnTo>
                  <a:lnTo>
                    <a:pt x="3543299" y="1619249"/>
                  </a:lnTo>
                  <a:close/>
                </a:path>
                <a:path w="3657600" h="1619250">
                  <a:moveTo>
                    <a:pt x="3588786" y="1609724"/>
                  </a:moveTo>
                  <a:lnTo>
                    <a:pt x="3550179" y="1609724"/>
                  </a:lnTo>
                  <a:lnTo>
                    <a:pt x="3556992" y="1609053"/>
                  </a:lnTo>
                  <a:lnTo>
                    <a:pt x="3570487" y="1606369"/>
                  </a:lnTo>
                  <a:lnTo>
                    <a:pt x="3607229" y="1588243"/>
                  </a:lnTo>
                  <a:lnTo>
                    <a:pt x="3634238" y="1557438"/>
                  </a:lnTo>
                  <a:lnTo>
                    <a:pt x="3647403" y="1518642"/>
                  </a:lnTo>
                  <a:lnTo>
                    <a:pt x="3648074" y="1511828"/>
                  </a:lnTo>
                  <a:lnTo>
                    <a:pt x="3648074" y="107419"/>
                  </a:lnTo>
                  <a:lnTo>
                    <a:pt x="3637465" y="67847"/>
                  </a:lnTo>
                  <a:lnTo>
                    <a:pt x="3612522" y="35347"/>
                  </a:lnTo>
                  <a:lnTo>
                    <a:pt x="3577039" y="14867"/>
                  </a:lnTo>
                  <a:lnTo>
                    <a:pt x="3550179" y="9524"/>
                  </a:lnTo>
                  <a:lnTo>
                    <a:pt x="3588787" y="9524"/>
                  </a:lnTo>
                  <a:lnTo>
                    <a:pt x="3624122" y="33477"/>
                  </a:lnTo>
                  <a:lnTo>
                    <a:pt x="3648898" y="70558"/>
                  </a:lnTo>
                  <a:lnTo>
                    <a:pt x="3657599" y="114299"/>
                  </a:lnTo>
                  <a:lnTo>
                    <a:pt x="3657599" y="1504949"/>
                  </a:lnTo>
                  <a:lnTo>
                    <a:pt x="3657055" y="1516209"/>
                  </a:lnTo>
                  <a:lnTo>
                    <a:pt x="3644087" y="1558884"/>
                  </a:lnTo>
                  <a:lnTo>
                    <a:pt x="3615775" y="1593349"/>
                  </a:lnTo>
                  <a:lnTo>
                    <a:pt x="3597234" y="1605737"/>
                  </a:lnTo>
                  <a:lnTo>
                    <a:pt x="3588786" y="1609724"/>
                  </a:lnTo>
                  <a:close/>
                </a:path>
              </a:pathLst>
            </a:custGeom>
            <a:solidFill>
              <a:srgbClr val="FFFFFF">
                <a:alpha val="101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 descr=""/>
            <p:cNvSpPr/>
            <p:nvPr/>
          </p:nvSpPr>
          <p:spPr>
            <a:xfrm>
              <a:off x="581024" y="5172074"/>
              <a:ext cx="381000" cy="381000"/>
            </a:xfrm>
            <a:custGeom>
              <a:avLst/>
              <a:gdLst/>
              <a:ahLst/>
              <a:cxnLst/>
              <a:rect l="l" t="t" r="r" b="b"/>
              <a:pathLst>
                <a:path w="381000" h="381000">
                  <a:moveTo>
                    <a:pt x="190499" y="380999"/>
                  </a:moveTo>
                  <a:lnTo>
                    <a:pt x="144200" y="375289"/>
                  </a:lnTo>
                  <a:lnTo>
                    <a:pt x="100697" y="358507"/>
                  </a:lnTo>
                  <a:lnTo>
                    <a:pt x="62575" y="331659"/>
                  </a:lnTo>
                  <a:lnTo>
                    <a:pt x="32105" y="296335"/>
                  </a:lnTo>
                  <a:lnTo>
                    <a:pt x="11130" y="254666"/>
                  </a:lnTo>
                  <a:lnTo>
                    <a:pt x="915" y="209172"/>
                  </a:lnTo>
                  <a:lnTo>
                    <a:pt x="0" y="190499"/>
                  </a:lnTo>
                  <a:lnTo>
                    <a:pt x="228" y="181141"/>
                  </a:lnTo>
                  <a:lnTo>
                    <a:pt x="8200" y="135199"/>
                  </a:lnTo>
                  <a:lnTo>
                    <a:pt x="27095" y="92572"/>
                  </a:lnTo>
                  <a:lnTo>
                    <a:pt x="55796" y="55796"/>
                  </a:lnTo>
                  <a:lnTo>
                    <a:pt x="92572" y="27094"/>
                  </a:lnTo>
                  <a:lnTo>
                    <a:pt x="135200" y="8200"/>
                  </a:lnTo>
                  <a:lnTo>
                    <a:pt x="181141" y="228"/>
                  </a:lnTo>
                  <a:lnTo>
                    <a:pt x="190499" y="0"/>
                  </a:lnTo>
                  <a:lnTo>
                    <a:pt x="199858" y="228"/>
                  </a:lnTo>
                  <a:lnTo>
                    <a:pt x="245799" y="8200"/>
                  </a:lnTo>
                  <a:lnTo>
                    <a:pt x="288427" y="27095"/>
                  </a:lnTo>
                  <a:lnTo>
                    <a:pt x="325203" y="55796"/>
                  </a:lnTo>
                  <a:lnTo>
                    <a:pt x="353903" y="92572"/>
                  </a:lnTo>
                  <a:lnTo>
                    <a:pt x="372799" y="135199"/>
                  </a:lnTo>
                  <a:lnTo>
                    <a:pt x="380771" y="181141"/>
                  </a:lnTo>
                  <a:lnTo>
                    <a:pt x="380999" y="190499"/>
                  </a:lnTo>
                  <a:lnTo>
                    <a:pt x="380771" y="199858"/>
                  </a:lnTo>
                  <a:lnTo>
                    <a:pt x="372799" y="245799"/>
                  </a:lnTo>
                  <a:lnTo>
                    <a:pt x="353903" y="288426"/>
                  </a:lnTo>
                  <a:lnTo>
                    <a:pt x="325203" y="325203"/>
                  </a:lnTo>
                  <a:lnTo>
                    <a:pt x="288427" y="353904"/>
                  </a:lnTo>
                  <a:lnTo>
                    <a:pt x="245799" y="372798"/>
                  </a:lnTo>
                  <a:lnTo>
                    <a:pt x="199858" y="380771"/>
                  </a:lnTo>
                  <a:lnTo>
                    <a:pt x="190499" y="380999"/>
                  </a:lnTo>
                  <a:close/>
                </a:path>
              </a:pathLst>
            </a:custGeom>
            <a:solidFill>
              <a:srgbClr val="FF7E00">
                <a:alpha val="101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4" name="object 44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66749" y="5229224"/>
              <a:ext cx="219074" cy="266699"/>
            </a:xfrm>
            <a:prstGeom prst="rect">
              <a:avLst/>
            </a:prstGeom>
          </p:spPr>
        </p:pic>
      </p:grpSp>
      <p:sp>
        <p:nvSpPr>
          <p:cNvPr id="45" name="object 45" descr=""/>
          <p:cNvSpPr txBox="1"/>
          <p:nvPr/>
        </p:nvSpPr>
        <p:spPr>
          <a:xfrm>
            <a:off x="1063625" y="5210809"/>
            <a:ext cx="787400" cy="28384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700" spc="-195">
                <a:solidFill>
                  <a:srgbClr val="FFFFFF"/>
                </a:solidFill>
                <a:latin typeface="SimSun"/>
                <a:cs typeface="SimSun"/>
              </a:rPr>
              <a:t>物品拿取</a:t>
            </a:r>
            <a:endParaRPr sz="1700">
              <a:latin typeface="SimSun"/>
              <a:cs typeface="SimSun"/>
            </a:endParaRPr>
          </a:p>
        </p:txBody>
      </p:sp>
      <p:grpSp>
        <p:nvGrpSpPr>
          <p:cNvPr id="46" name="object 46" descr=""/>
          <p:cNvGrpSpPr/>
          <p:nvPr/>
        </p:nvGrpSpPr>
        <p:grpSpPr>
          <a:xfrm>
            <a:off x="581025" y="4972049"/>
            <a:ext cx="7343775" cy="1619250"/>
            <a:chOff x="581025" y="4972049"/>
            <a:chExt cx="7343775" cy="1619250"/>
          </a:xfrm>
        </p:grpSpPr>
        <p:pic>
          <p:nvPicPr>
            <p:cNvPr id="47" name="object 4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81025" y="5705474"/>
              <a:ext cx="114299" cy="152399"/>
            </a:xfrm>
            <a:prstGeom prst="rect">
              <a:avLst/>
            </a:prstGeom>
          </p:spPr>
        </p:pic>
        <p:pic>
          <p:nvPicPr>
            <p:cNvPr id="48" name="object 4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81025" y="5972174"/>
              <a:ext cx="114299" cy="152399"/>
            </a:xfrm>
            <a:prstGeom prst="rect">
              <a:avLst/>
            </a:prstGeom>
          </p:spPr>
        </p:pic>
        <p:pic>
          <p:nvPicPr>
            <p:cNvPr id="49" name="object 49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81025" y="6238874"/>
              <a:ext cx="114299" cy="152399"/>
            </a:xfrm>
            <a:prstGeom prst="rect">
              <a:avLst/>
            </a:prstGeom>
          </p:spPr>
        </p:pic>
        <p:sp>
          <p:nvSpPr>
            <p:cNvPr id="50" name="object 50" descr=""/>
            <p:cNvSpPr/>
            <p:nvPr/>
          </p:nvSpPr>
          <p:spPr>
            <a:xfrm>
              <a:off x="4267199" y="4972049"/>
              <a:ext cx="3657600" cy="1619250"/>
            </a:xfrm>
            <a:custGeom>
              <a:avLst/>
              <a:gdLst/>
              <a:ahLst/>
              <a:cxnLst/>
              <a:rect l="l" t="t" r="r" b="b"/>
              <a:pathLst>
                <a:path w="3657600" h="1619250">
                  <a:moveTo>
                    <a:pt x="3543299" y="1619249"/>
                  </a:moveTo>
                  <a:lnTo>
                    <a:pt x="114299" y="1619249"/>
                  </a:lnTo>
                  <a:lnTo>
                    <a:pt x="103040" y="1618705"/>
                  </a:lnTo>
                  <a:lnTo>
                    <a:pt x="60364" y="1605737"/>
                  </a:lnTo>
                  <a:lnTo>
                    <a:pt x="25899" y="1577425"/>
                  </a:lnTo>
                  <a:lnTo>
                    <a:pt x="4893" y="1538079"/>
                  </a:lnTo>
                  <a:lnTo>
                    <a:pt x="0" y="1504949"/>
                  </a:lnTo>
                  <a:lnTo>
                    <a:pt x="0" y="114299"/>
                  </a:lnTo>
                  <a:lnTo>
                    <a:pt x="8699" y="70558"/>
                  </a:lnTo>
                  <a:lnTo>
                    <a:pt x="33477" y="33477"/>
                  </a:lnTo>
                  <a:lnTo>
                    <a:pt x="70557" y="8700"/>
                  </a:lnTo>
                  <a:lnTo>
                    <a:pt x="114299" y="0"/>
                  </a:lnTo>
                  <a:lnTo>
                    <a:pt x="3543299" y="0"/>
                  </a:lnTo>
                  <a:lnTo>
                    <a:pt x="3587038" y="8700"/>
                  </a:lnTo>
                  <a:lnTo>
                    <a:pt x="3624121" y="33477"/>
                  </a:lnTo>
                  <a:lnTo>
                    <a:pt x="3648897" y="70558"/>
                  </a:lnTo>
                  <a:lnTo>
                    <a:pt x="3657599" y="114299"/>
                  </a:lnTo>
                  <a:lnTo>
                    <a:pt x="3657599" y="1504949"/>
                  </a:lnTo>
                  <a:lnTo>
                    <a:pt x="3648897" y="1548690"/>
                  </a:lnTo>
                  <a:lnTo>
                    <a:pt x="3624121" y="1585771"/>
                  </a:lnTo>
                  <a:lnTo>
                    <a:pt x="3587038" y="1610548"/>
                  </a:lnTo>
                  <a:lnTo>
                    <a:pt x="3543299" y="1619249"/>
                  </a:lnTo>
                  <a:close/>
                </a:path>
              </a:pathLst>
            </a:custGeom>
            <a:solidFill>
              <a:srgbClr val="FFFFF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 descr=""/>
            <p:cNvSpPr/>
            <p:nvPr/>
          </p:nvSpPr>
          <p:spPr>
            <a:xfrm>
              <a:off x="4267200" y="4972049"/>
              <a:ext cx="3657600" cy="1619250"/>
            </a:xfrm>
            <a:custGeom>
              <a:avLst/>
              <a:gdLst/>
              <a:ahLst/>
              <a:cxnLst/>
              <a:rect l="l" t="t" r="r" b="b"/>
              <a:pathLst>
                <a:path w="3657600" h="1619250">
                  <a:moveTo>
                    <a:pt x="3543299" y="1619249"/>
                  </a:moveTo>
                  <a:lnTo>
                    <a:pt x="114299" y="1619249"/>
                  </a:lnTo>
                  <a:lnTo>
                    <a:pt x="103040" y="1618705"/>
                  </a:lnTo>
                  <a:lnTo>
                    <a:pt x="60364" y="1605737"/>
                  </a:lnTo>
                  <a:lnTo>
                    <a:pt x="25899" y="1577425"/>
                  </a:lnTo>
                  <a:lnTo>
                    <a:pt x="4893" y="1538079"/>
                  </a:lnTo>
                  <a:lnTo>
                    <a:pt x="0" y="1504949"/>
                  </a:lnTo>
                  <a:lnTo>
                    <a:pt x="0" y="114299"/>
                  </a:lnTo>
                  <a:lnTo>
                    <a:pt x="8699" y="70558"/>
                  </a:lnTo>
                  <a:lnTo>
                    <a:pt x="33477" y="33477"/>
                  </a:lnTo>
                  <a:lnTo>
                    <a:pt x="70557" y="8700"/>
                  </a:lnTo>
                  <a:lnTo>
                    <a:pt x="114299" y="0"/>
                  </a:lnTo>
                  <a:lnTo>
                    <a:pt x="3543299" y="0"/>
                  </a:lnTo>
                  <a:lnTo>
                    <a:pt x="3587038" y="8700"/>
                  </a:lnTo>
                  <a:lnTo>
                    <a:pt x="3588786" y="9524"/>
                  </a:lnTo>
                  <a:lnTo>
                    <a:pt x="107419" y="9524"/>
                  </a:lnTo>
                  <a:lnTo>
                    <a:pt x="100606" y="10195"/>
                  </a:lnTo>
                  <a:lnTo>
                    <a:pt x="61809" y="23359"/>
                  </a:lnTo>
                  <a:lnTo>
                    <a:pt x="31004" y="50368"/>
                  </a:lnTo>
                  <a:lnTo>
                    <a:pt x="12880" y="87110"/>
                  </a:lnTo>
                  <a:lnTo>
                    <a:pt x="9524" y="107419"/>
                  </a:lnTo>
                  <a:lnTo>
                    <a:pt x="9524" y="1511828"/>
                  </a:lnTo>
                  <a:lnTo>
                    <a:pt x="20132" y="1551400"/>
                  </a:lnTo>
                  <a:lnTo>
                    <a:pt x="45076" y="1583900"/>
                  </a:lnTo>
                  <a:lnTo>
                    <a:pt x="80559" y="1604381"/>
                  </a:lnTo>
                  <a:lnTo>
                    <a:pt x="107419" y="1609724"/>
                  </a:lnTo>
                  <a:lnTo>
                    <a:pt x="3588785" y="1609724"/>
                  </a:lnTo>
                  <a:lnTo>
                    <a:pt x="3587038" y="1610548"/>
                  </a:lnTo>
                  <a:lnTo>
                    <a:pt x="3576428" y="1614355"/>
                  </a:lnTo>
                  <a:lnTo>
                    <a:pt x="3565602" y="1617074"/>
                  </a:lnTo>
                  <a:lnTo>
                    <a:pt x="3554559" y="1618705"/>
                  </a:lnTo>
                  <a:lnTo>
                    <a:pt x="3543299" y="1619249"/>
                  </a:lnTo>
                  <a:close/>
                </a:path>
                <a:path w="3657600" h="1619250">
                  <a:moveTo>
                    <a:pt x="3588785" y="1609724"/>
                  </a:moveTo>
                  <a:lnTo>
                    <a:pt x="3550178" y="1609724"/>
                  </a:lnTo>
                  <a:lnTo>
                    <a:pt x="3556992" y="1609053"/>
                  </a:lnTo>
                  <a:lnTo>
                    <a:pt x="3570487" y="1606369"/>
                  </a:lnTo>
                  <a:lnTo>
                    <a:pt x="3607228" y="1588243"/>
                  </a:lnTo>
                  <a:lnTo>
                    <a:pt x="3634238" y="1557438"/>
                  </a:lnTo>
                  <a:lnTo>
                    <a:pt x="3647402" y="1518642"/>
                  </a:lnTo>
                  <a:lnTo>
                    <a:pt x="3648073" y="1511828"/>
                  </a:lnTo>
                  <a:lnTo>
                    <a:pt x="3648073" y="107419"/>
                  </a:lnTo>
                  <a:lnTo>
                    <a:pt x="3637465" y="67847"/>
                  </a:lnTo>
                  <a:lnTo>
                    <a:pt x="3612521" y="35347"/>
                  </a:lnTo>
                  <a:lnTo>
                    <a:pt x="3577038" y="14867"/>
                  </a:lnTo>
                  <a:lnTo>
                    <a:pt x="3550178" y="9524"/>
                  </a:lnTo>
                  <a:lnTo>
                    <a:pt x="3588786" y="9524"/>
                  </a:lnTo>
                  <a:lnTo>
                    <a:pt x="3624121" y="33477"/>
                  </a:lnTo>
                  <a:lnTo>
                    <a:pt x="3648897" y="70558"/>
                  </a:lnTo>
                  <a:lnTo>
                    <a:pt x="3657599" y="114299"/>
                  </a:lnTo>
                  <a:lnTo>
                    <a:pt x="3657599" y="1504949"/>
                  </a:lnTo>
                  <a:lnTo>
                    <a:pt x="3657055" y="1516209"/>
                  </a:lnTo>
                  <a:lnTo>
                    <a:pt x="3644086" y="1558884"/>
                  </a:lnTo>
                  <a:lnTo>
                    <a:pt x="3615775" y="1593349"/>
                  </a:lnTo>
                  <a:lnTo>
                    <a:pt x="3597233" y="1605737"/>
                  </a:lnTo>
                  <a:lnTo>
                    <a:pt x="3588785" y="1609724"/>
                  </a:lnTo>
                  <a:close/>
                </a:path>
              </a:pathLst>
            </a:custGeom>
            <a:solidFill>
              <a:srgbClr val="FFFFFF">
                <a:alpha val="101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 descr=""/>
            <p:cNvSpPr/>
            <p:nvPr/>
          </p:nvSpPr>
          <p:spPr>
            <a:xfrm>
              <a:off x="4467224" y="5172074"/>
              <a:ext cx="381000" cy="381000"/>
            </a:xfrm>
            <a:custGeom>
              <a:avLst/>
              <a:gdLst/>
              <a:ahLst/>
              <a:cxnLst/>
              <a:rect l="l" t="t" r="r" b="b"/>
              <a:pathLst>
                <a:path w="381000" h="381000">
                  <a:moveTo>
                    <a:pt x="190499" y="380999"/>
                  </a:moveTo>
                  <a:lnTo>
                    <a:pt x="144200" y="375289"/>
                  </a:lnTo>
                  <a:lnTo>
                    <a:pt x="100697" y="358507"/>
                  </a:lnTo>
                  <a:lnTo>
                    <a:pt x="62575" y="331659"/>
                  </a:lnTo>
                  <a:lnTo>
                    <a:pt x="32104" y="296335"/>
                  </a:lnTo>
                  <a:lnTo>
                    <a:pt x="11130" y="254666"/>
                  </a:lnTo>
                  <a:lnTo>
                    <a:pt x="914" y="209172"/>
                  </a:lnTo>
                  <a:lnTo>
                    <a:pt x="0" y="190499"/>
                  </a:lnTo>
                  <a:lnTo>
                    <a:pt x="228" y="181141"/>
                  </a:lnTo>
                  <a:lnTo>
                    <a:pt x="8200" y="135199"/>
                  </a:lnTo>
                  <a:lnTo>
                    <a:pt x="27095" y="92572"/>
                  </a:lnTo>
                  <a:lnTo>
                    <a:pt x="55795" y="55796"/>
                  </a:lnTo>
                  <a:lnTo>
                    <a:pt x="92571" y="27094"/>
                  </a:lnTo>
                  <a:lnTo>
                    <a:pt x="135199" y="8200"/>
                  </a:lnTo>
                  <a:lnTo>
                    <a:pt x="181141" y="228"/>
                  </a:lnTo>
                  <a:lnTo>
                    <a:pt x="190499" y="0"/>
                  </a:lnTo>
                  <a:lnTo>
                    <a:pt x="199858" y="228"/>
                  </a:lnTo>
                  <a:lnTo>
                    <a:pt x="245799" y="8200"/>
                  </a:lnTo>
                  <a:lnTo>
                    <a:pt x="288427" y="27095"/>
                  </a:lnTo>
                  <a:lnTo>
                    <a:pt x="325203" y="55796"/>
                  </a:lnTo>
                  <a:lnTo>
                    <a:pt x="353903" y="92572"/>
                  </a:lnTo>
                  <a:lnTo>
                    <a:pt x="372798" y="135199"/>
                  </a:lnTo>
                  <a:lnTo>
                    <a:pt x="380770" y="181141"/>
                  </a:lnTo>
                  <a:lnTo>
                    <a:pt x="380999" y="190499"/>
                  </a:lnTo>
                  <a:lnTo>
                    <a:pt x="380770" y="199858"/>
                  </a:lnTo>
                  <a:lnTo>
                    <a:pt x="372798" y="245799"/>
                  </a:lnTo>
                  <a:lnTo>
                    <a:pt x="353903" y="288426"/>
                  </a:lnTo>
                  <a:lnTo>
                    <a:pt x="325203" y="325203"/>
                  </a:lnTo>
                  <a:lnTo>
                    <a:pt x="288427" y="353904"/>
                  </a:lnTo>
                  <a:lnTo>
                    <a:pt x="245799" y="372798"/>
                  </a:lnTo>
                  <a:lnTo>
                    <a:pt x="199858" y="380771"/>
                  </a:lnTo>
                  <a:lnTo>
                    <a:pt x="190499" y="380999"/>
                  </a:lnTo>
                  <a:close/>
                </a:path>
              </a:pathLst>
            </a:custGeom>
            <a:solidFill>
              <a:srgbClr val="FF7E00">
                <a:alpha val="101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3" name="object 53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562475" y="5229224"/>
              <a:ext cx="190499" cy="266699"/>
            </a:xfrm>
            <a:prstGeom prst="rect">
              <a:avLst/>
            </a:prstGeom>
          </p:spPr>
        </p:pic>
      </p:grpSp>
      <p:sp>
        <p:nvSpPr>
          <p:cNvPr id="54" name="object 54" descr=""/>
          <p:cNvSpPr txBox="1"/>
          <p:nvPr/>
        </p:nvSpPr>
        <p:spPr>
          <a:xfrm>
            <a:off x="758824" y="5656389"/>
            <a:ext cx="1625600" cy="20637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150" spc="-105">
                <a:solidFill>
                  <a:srgbClr val="D0D5DA"/>
                </a:solidFill>
                <a:latin typeface="SimSun"/>
                <a:cs typeface="SimSun"/>
              </a:rPr>
              <a:t>為行動不便者拿取所需物品</a:t>
            </a:r>
            <a:endParaRPr sz="1150">
              <a:latin typeface="SimSun"/>
              <a:cs typeface="SimSun"/>
            </a:endParaRPr>
          </a:p>
        </p:txBody>
      </p:sp>
      <p:sp>
        <p:nvSpPr>
          <p:cNvPr id="55" name="object 55" descr=""/>
          <p:cNvSpPr txBox="1"/>
          <p:nvPr/>
        </p:nvSpPr>
        <p:spPr>
          <a:xfrm>
            <a:off x="758824" y="5923089"/>
            <a:ext cx="1092200" cy="20637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150" spc="-105">
                <a:solidFill>
                  <a:srgbClr val="D0D5DA"/>
                </a:solidFill>
                <a:latin typeface="SimSun"/>
                <a:cs typeface="SimSun"/>
              </a:rPr>
              <a:t>蹲下撿拾地上物品</a:t>
            </a:r>
            <a:endParaRPr sz="1150">
              <a:latin typeface="SimSun"/>
              <a:cs typeface="SimSun"/>
            </a:endParaRPr>
          </a:p>
        </p:txBody>
      </p:sp>
      <p:sp>
        <p:nvSpPr>
          <p:cNvPr id="56" name="object 56" descr=""/>
          <p:cNvSpPr txBox="1"/>
          <p:nvPr/>
        </p:nvSpPr>
        <p:spPr>
          <a:xfrm>
            <a:off x="758824" y="6189789"/>
            <a:ext cx="1358900" cy="20637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150" spc="-105">
                <a:solidFill>
                  <a:srgbClr val="D0D5DA"/>
                </a:solidFill>
                <a:latin typeface="SimSun"/>
                <a:cs typeface="SimSun"/>
              </a:rPr>
              <a:t>從高處取物並安全遞送</a:t>
            </a:r>
            <a:endParaRPr sz="1150">
              <a:latin typeface="SimSun"/>
              <a:cs typeface="SimSun"/>
            </a:endParaRPr>
          </a:p>
        </p:txBody>
      </p:sp>
      <p:sp>
        <p:nvSpPr>
          <p:cNvPr id="57" name="object 57" descr=""/>
          <p:cNvSpPr txBox="1"/>
          <p:nvPr/>
        </p:nvSpPr>
        <p:spPr>
          <a:xfrm>
            <a:off x="4949824" y="5210809"/>
            <a:ext cx="787400" cy="28384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700" spc="-195">
                <a:solidFill>
                  <a:srgbClr val="FFFFFF"/>
                </a:solidFill>
                <a:latin typeface="SimSun"/>
                <a:cs typeface="SimSun"/>
              </a:rPr>
              <a:t>娛樂功能</a:t>
            </a:r>
            <a:endParaRPr sz="1700">
              <a:latin typeface="SimSun"/>
              <a:cs typeface="SimSun"/>
            </a:endParaRPr>
          </a:p>
        </p:txBody>
      </p:sp>
      <p:grpSp>
        <p:nvGrpSpPr>
          <p:cNvPr id="58" name="object 58" descr=""/>
          <p:cNvGrpSpPr/>
          <p:nvPr/>
        </p:nvGrpSpPr>
        <p:grpSpPr>
          <a:xfrm>
            <a:off x="4467225" y="4972049"/>
            <a:ext cx="7343775" cy="1619250"/>
            <a:chOff x="4467225" y="4972049"/>
            <a:chExt cx="7343775" cy="1619250"/>
          </a:xfrm>
        </p:grpSpPr>
        <p:pic>
          <p:nvPicPr>
            <p:cNvPr id="59" name="object 59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67225" y="5705474"/>
              <a:ext cx="114299" cy="152399"/>
            </a:xfrm>
            <a:prstGeom prst="rect">
              <a:avLst/>
            </a:prstGeom>
          </p:spPr>
        </p:pic>
        <p:pic>
          <p:nvPicPr>
            <p:cNvPr id="60" name="object 60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67225" y="5972174"/>
              <a:ext cx="114299" cy="152399"/>
            </a:xfrm>
            <a:prstGeom prst="rect">
              <a:avLst/>
            </a:prstGeom>
          </p:spPr>
        </p:pic>
        <p:pic>
          <p:nvPicPr>
            <p:cNvPr id="61" name="object 61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67225" y="6238874"/>
              <a:ext cx="114299" cy="152399"/>
            </a:xfrm>
            <a:prstGeom prst="rect">
              <a:avLst/>
            </a:prstGeom>
          </p:spPr>
        </p:pic>
        <p:sp>
          <p:nvSpPr>
            <p:cNvPr id="62" name="object 62" descr=""/>
            <p:cNvSpPr/>
            <p:nvPr/>
          </p:nvSpPr>
          <p:spPr>
            <a:xfrm>
              <a:off x="8153399" y="4972049"/>
              <a:ext cx="3657600" cy="1619250"/>
            </a:xfrm>
            <a:custGeom>
              <a:avLst/>
              <a:gdLst/>
              <a:ahLst/>
              <a:cxnLst/>
              <a:rect l="l" t="t" r="r" b="b"/>
              <a:pathLst>
                <a:path w="3657600" h="1619250">
                  <a:moveTo>
                    <a:pt x="3543299" y="1619249"/>
                  </a:moveTo>
                  <a:lnTo>
                    <a:pt x="114299" y="1619249"/>
                  </a:lnTo>
                  <a:lnTo>
                    <a:pt x="103040" y="1618705"/>
                  </a:lnTo>
                  <a:lnTo>
                    <a:pt x="60363" y="1605737"/>
                  </a:lnTo>
                  <a:lnTo>
                    <a:pt x="25899" y="1577425"/>
                  </a:lnTo>
                  <a:lnTo>
                    <a:pt x="4893" y="1538079"/>
                  </a:lnTo>
                  <a:lnTo>
                    <a:pt x="0" y="1504949"/>
                  </a:lnTo>
                  <a:lnTo>
                    <a:pt x="0" y="114299"/>
                  </a:lnTo>
                  <a:lnTo>
                    <a:pt x="8699" y="70558"/>
                  </a:lnTo>
                  <a:lnTo>
                    <a:pt x="33477" y="33477"/>
                  </a:lnTo>
                  <a:lnTo>
                    <a:pt x="70557" y="8700"/>
                  </a:lnTo>
                  <a:lnTo>
                    <a:pt x="114299" y="0"/>
                  </a:lnTo>
                  <a:lnTo>
                    <a:pt x="3543299" y="0"/>
                  </a:lnTo>
                  <a:lnTo>
                    <a:pt x="3587039" y="8700"/>
                  </a:lnTo>
                  <a:lnTo>
                    <a:pt x="3624121" y="33477"/>
                  </a:lnTo>
                  <a:lnTo>
                    <a:pt x="3648898" y="70558"/>
                  </a:lnTo>
                  <a:lnTo>
                    <a:pt x="3657599" y="114299"/>
                  </a:lnTo>
                  <a:lnTo>
                    <a:pt x="3657599" y="1504949"/>
                  </a:lnTo>
                  <a:lnTo>
                    <a:pt x="3648898" y="1548690"/>
                  </a:lnTo>
                  <a:lnTo>
                    <a:pt x="3624121" y="1585771"/>
                  </a:lnTo>
                  <a:lnTo>
                    <a:pt x="3587039" y="1610548"/>
                  </a:lnTo>
                  <a:lnTo>
                    <a:pt x="3543299" y="1619249"/>
                  </a:lnTo>
                  <a:close/>
                </a:path>
              </a:pathLst>
            </a:custGeom>
            <a:solidFill>
              <a:srgbClr val="FFFFF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" name="object 63" descr=""/>
            <p:cNvSpPr/>
            <p:nvPr/>
          </p:nvSpPr>
          <p:spPr>
            <a:xfrm>
              <a:off x="8153400" y="4972049"/>
              <a:ext cx="3657600" cy="1619250"/>
            </a:xfrm>
            <a:custGeom>
              <a:avLst/>
              <a:gdLst/>
              <a:ahLst/>
              <a:cxnLst/>
              <a:rect l="l" t="t" r="r" b="b"/>
              <a:pathLst>
                <a:path w="3657600" h="1619250">
                  <a:moveTo>
                    <a:pt x="3543299" y="1619249"/>
                  </a:moveTo>
                  <a:lnTo>
                    <a:pt x="114299" y="1619249"/>
                  </a:lnTo>
                  <a:lnTo>
                    <a:pt x="103040" y="1618705"/>
                  </a:lnTo>
                  <a:lnTo>
                    <a:pt x="60363" y="1605737"/>
                  </a:lnTo>
                  <a:lnTo>
                    <a:pt x="25899" y="1577425"/>
                  </a:lnTo>
                  <a:lnTo>
                    <a:pt x="4893" y="1538079"/>
                  </a:lnTo>
                  <a:lnTo>
                    <a:pt x="0" y="1504949"/>
                  </a:lnTo>
                  <a:lnTo>
                    <a:pt x="0" y="114299"/>
                  </a:lnTo>
                  <a:lnTo>
                    <a:pt x="8699" y="70558"/>
                  </a:lnTo>
                  <a:lnTo>
                    <a:pt x="33477" y="33477"/>
                  </a:lnTo>
                  <a:lnTo>
                    <a:pt x="70557" y="8700"/>
                  </a:lnTo>
                  <a:lnTo>
                    <a:pt x="114299" y="0"/>
                  </a:lnTo>
                  <a:lnTo>
                    <a:pt x="3543299" y="0"/>
                  </a:lnTo>
                  <a:lnTo>
                    <a:pt x="3587039" y="8700"/>
                  </a:lnTo>
                  <a:lnTo>
                    <a:pt x="3588786" y="9524"/>
                  </a:lnTo>
                  <a:lnTo>
                    <a:pt x="107419" y="9524"/>
                  </a:lnTo>
                  <a:lnTo>
                    <a:pt x="100605" y="10195"/>
                  </a:lnTo>
                  <a:lnTo>
                    <a:pt x="61809" y="23359"/>
                  </a:lnTo>
                  <a:lnTo>
                    <a:pt x="31003" y="50368"/>
                  </a:lnTo>
                  <a:lnTo>
                    <a:pt x="12878" y="87110"/>
                  </a:lnTo>
                  <a:lnTo>
                    <a:pt x="9524" y="107419"/>
                  </a:lnTo>
                  <a:lnTo>
                    <a:pt x="9524" y="1511828"/>
                  </a:lnTo>
                  <a:lnTo>
                    <a:pt x="20131" y="1551400"/>
                  </a:lnTo>
                  <a:lnTo>
                    <a:pt x="45076" y="1583900"/>
                  </a:lnTo>
                  <a:lnTo>
                    <a:pt x="80558" y="1604381"/>
                  </a:lnTo>
                  <a:lnTo>
                    <a:pt x="107419" y="1609724"/>
                  </a:lnTo>
                  <a:lnTo>
                    <a:pt x="3588786" y="1609724"/>
                  </a:lnTo>
                  <a:lnTo>
                    <a:pt x="3587039" y="1610548"/>
                  </a:lnTo>
                  <a:lnTo>
                    <a:pt x="3576428" y="1614355"/>
                  </a:lnTo>
                  <a:lnTo>
                    <a:pt x="3565601" y="1617074"/>
                  </a:lnTo>
                  <a:lnTo>
                    <a:pt x="3554558" y="1618705"/>
                  </a:lnTo>
                  <a:lnTo>
                    <a:pt x="3543299" y="1619249"/>
                  </a:lnTo>
                  <a:close/>
                </a:path>
                <a:path w="3657600" h="1619250">
                  <a:moveTo>
                    <a:pt x="3588786" y="1609724"/>
                  </a:moveTo>
                  <a:lnTo>
                    <a:pt x="3550179" y="1609724"/>
                  </a:lnTo>
                  <a:lnTo>
                    <a:pt x="3556991" y="1609053"/>
                  </a:lnTo>
                  <a:lnTo>
                    <a:pt x="3570485" y="1606369"/>
                  </a:lnTo>
                  <a:lnTo>
                    <a:pt x="3607227" y="1588243"/>
                  </a:lnTo>
                  <a:lnTo>
                    <a:pt x="3634237" y="1557438"/>
                  </a:lnTo>
                  <a:lnTo>
                    <a:pt x="3647402" y="1518642"/>
                  </a:lnTo>
                  <a:lnTo>
                    <a:pt x="3648073" y="1511828"/>
                  </a:lnTo>
                  <a:lnTo>
                    <a:pt x="3648073" y="107419"/>
                  </a:lnTo>
                  <a:lnTo>
                    <a:pt x="3637464" y="67847"/>
                  </a:lnTo>
                  <a:lnTo>
                    <a:pt x="3612520" y="35347"/>
                  </a:lnTo>
                  <a:lnTo>
                    <a:pt x="3577036" y="14867"/>
                  </a:lnTo>
                  <a:lnTo>
                    <a:pt x="3550179" y="9524"/>
                  </a:lnTo>
                  <a:lnTo>
                    <a:pt x="3588786" y="9524"/>
                  </a:lnTo>
                  <a:lnTo>
                    <a:pt x="3624121" y="33477"/>
                  </a:lnTo>
                  <a:lnTo>
                    <a:pt x="3648898" y="70558"/>
                  </a:lnTo>
                  <a:lnTo>
                    <a:pt x="3657599" y="114299"/>
                  </a:lnTo>
                  <a:lnTo>
                    <a:pt x="3657599" y="1504949"/>
                  </a:lnTo>
                  <a:lnTo>
                    <a:pt x="3657055" y="1516209"/>
                  </a:lnTo>
                  <a:lnTo>
                    <a:pt x="3644087" y="1558884"/>
                  </a:lnTo>
                  <a:lnTo>
                    <a:pt x="3615775" y="1593349"/>
                  </a:lnTo>
                  <a:lnTo>
                    <a:pt x="3597234" y="1605737"/>
                  </a:lnTo>
                  <a:lnTo>
                    <a:pt x="3588786" y="1609724"/>
                  </a:lnTo>
                  <a:close/>
                </a:path>
              </a:pathLst>
            </a:custGeom>
            <a:solidFill>
              <a:srgbClr val="FFFFFF">
                <a:alpha val="101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" name="object 64" descr=""/>
            <p:cNvSpPr/>
            <p:nvPr/>
          </p:nvSpPr>
          <p:spPr>
            <a:xfrm>
              <a:off x="8353424" y="5172074"/>
              <a:ext cx="381000" cy="381000"/>
            </a:xfrm>
            <a:custGeom>
              <a:avLst/>
              <a:gdLst/>
              <a:ahLst/>
              <a:cxnLst/>
              <a:rect l="l" t="t" r="r" b="b"/>
              <a:pathLst>
                <a:path w="381000" h="381000">
                  <a:moveTo>
                    <a:pt x="190499" y="380999"/>
                  </a:moveTo>
                  <a:lnTo>
                    <a:pt x="144200" y="375289"/>
                  </a:lnTo>
                  <a:lnTo>
                    <a:pt x="100696" y="358507"/>
                  </a:lnTo>
                  <a:lnTo>
                    <a:pt x="62574" y="331659"/>
                  </a:lnTo>
                  <a:lnTo>
                    <a:pt x="32103" y="296335"/>
                  </a:lnTo>
                  <a:lnTo>
                    <a:pt x="11129" y="254666"/>
                  </a:lnTo>
                  <a:lnTo>
                    <a:pt x="914" y="209172"/>
                  </a:lnTo>
                  <a:lnTo>
                    <a:pt x="0" y="190499"/>
                  </a:lnTo>
                  <a:lnTo>
                    <a:pt x="228" y="181141"/>
                  </a:lnTo>
                  <a:lnTo>
                    <a:pt x="8199" y="135199"/>
                  </a:lnTo>
                  <a:lnTo>
                    <a:pt x="27094" y="92572"/>
                  </a:lnTo>
                  <a:lnTo>
                    <a:pt x="55795" y="55796"/>
                  </a:lnTo>
                  <a:lnTo>
                    <a:pt x="92571" y="27094"/>
                  </a:lnTo>
                  <a:lnTo>
                    <a:pt x="135199" y="8200"/>
                  </a:lnTo>
                  <a:lnTo>
                    <a:pt x="181141" y="228"/>
                  </a:lnTo>
                  <a:lnTo>
                    <a:pt x="190499" y="0"/>
                  </a:lnTo>
                  <a:lnTo>
                    <a:pt x="199858" y="228"/>
                  </a:lnTo>
                  <a:lnTo>
                    <a:pt x="245798" y="8200"/>
                  </a:lnTo>
                  <a:lnTo>
                    <a:pt x="288426" y="27095"/>
                  </a:lnTo>
                  <a:lnTo>
                    <a:pt x="325203" y="55796"/>
                  </a:lnTo>
                  <a:lnTo>
                    <a:pt x="353903" y="92572"/>
                  </a:lnTo>
                  <a:lnTo>
                    <a:pt x="372798" y="135199"/>
                  </a:lnTo>
                  <a:lnTo>
                    <a:pt x="380771" y="181141"/>
                  </a:lnTo>
                  <a:lnTo>
                    <a:pt x="380999" y="190499"/>
                  </a:lnTo>
                  <a:lnTo>
                    <a:pt x="380771" y="199858"/>
                  </a:lnTo>
                  <a:lnTo>
                    <a:pt x="372798" y="245799"/>
                  </a:lnTo>
                  <a:lnTo>
                    <a:pt x="353903" y="288426"/>
                  </a:lnTo>
                  <a:lnTo>
                    <a:pt x="325203" y="325203"/>
                  </a:lnTo>
                  <a:lnTo>
                    <a:pt x="288427" y="353904"/>
                  </a:lnTo>
                  <a:lnTo>
                    <a:pt x="245799" y="372798"/>
                  </a:lnTo>
                  <a:lnTo>
                    <a:pt x="199858" y="380771"/>
                  </a:lnTo>
                  <a:lnTo>
                    <a:pt x="190499" y="380999"/>
                  </a:lnTo>
                  <a:close/>
                </a:path>
              </a:pathLst>
            </a:custGeom>
            <a:solidFill>
              <a:srgbClr val="FF7E00">
                <a:alpha val="101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5" name="object 65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448675" y="5229224"/>
              <a:ext cx="190499" cy="266699"/>
            </a:xfrm>
            <a:prstGeom prst="rect">
              <a:avLst/>
            </a:prstGeom>
          </p:spPr>
        </p:pic>
      </p:grpSp>
      <p:sp>
        <p:nvSpPr>
          <p:cNvPr id="66" name="object 66" descr=""/>
          <p:cNvSpPr txBox="1"/>
          <p:nvPr/>
        </p:nvSpPr>
        <p:spPr>
          <a:xfrm>
            <a:off x="4645024" y="5656389"/>
            <a:ext cx="1625600" cy="20637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150" spc="-105">
                <a:solidFill>
                  <a:srgbClr val="D0D5DA"/>
                </a:solidFill>
                <a:latin typeface="SimSun"/>
                <a:cs typeface="SimSun"/>
              </a:rPr>
              <a:t>作為移動音響系統播放音樂</a:t>
            </a:r>
            <a:endParaRPr sz="1150">
              <a:latin typeface="SimSun"/>
              <a:cs typeface="SimSun"/>
            </a:endParaRPr>
          </a:p>
        </p:txBody>
      </p:sp>
      <p:sp>
        <p:nvSpPr>
          <p:cNvPr id="67" name="object 67" descr=""/>
          <p:cNvSpPr txBox="1"/>
          <p:nvPr/>
        </p:nvSpPr>
        <p:spPr>
          <a:xfrm>
            <a:off x="4645024" y="5923089"/>
            <a:ext cx="1358900" cy="20637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150" spc="-105">
                <a:solidFill>
                  <a:srgbClr val="D0D5DA"/>
                </a:solidFill>
                <a:latin typeface="SimSun"/>
                <a:cs typeface="SimSun"/>
              </a:rPr>
              <a:t>提供互動式對話與陪伴</a:t>
            </a:r>
            <a:endParaRPr sz="1150">
              <a:latin typeface="SimSun"/>
              <a:cs typeface="SimSun"/>
            </a:endParaRPr>
          </a:p>
        </p:txBody>
      </p:sp>
      <p:sp>
        <p:nvSpPr>
          <p:cNvPr id="68" name="object 68" descr=""/>
          <p:cNvSpPr txBox="1"/>
          <p:nvPr/>
        </p:nvSpPr>
        <p:spPr>
          <a:xfrm>
            <a:off x="4645024" y="6189789"/>
            <a:ext cx="1892300" cy="20637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150" spc="-110">
                <a:solidFill>
                  <a:srgbClr val="D0D5DA"/>
                </a:solidFill>
                <a:latin typeface="SimSun"/>
                <a:cs typeface="SimSun"/>
              </a:rPr>
              <a:t>透過肢體語言增強情感互動體驗</a:t>
            </a:r>
            <a:endParaRPr sz="1150">
              <a:latin typeface="SimSun"/>
              <a:cs typeface="SimSun"/>
            </a:endParaRPr>
          </a:p>
        </p:txBody>
      </p:sp>
      <p:sp>
        <p:nvSpPr>
          <p:cNvPr id="69" name="object 69" descr=""/>
          <p:cNvSpPr txBox="1"/>
          <p:nvPr/>
        </p:nvSpPr>
        <p:spPr>
          <a:xfrm>
            <a:off x="8836025" y="5210809"/>
            <a:ext cx="787400" cy="28384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700" spc="-195">
                <a:solidFill>
                  <a:srgbClr val="FFFFFF"/>
                </a:solidFill>
                <a:latin typeface="SimSun"/>
                <a:cs typeface="SimSun"/>
              </a:rPr>
              <a:t>安全監控</a:t>
            </a:r>
            <a:endParaRPr sz="1700">
              <a:latin typeface="SimSun"/>
              <a:cs typeface="SimSun"/>
            </a:endParaRPr>
          </a:p>
        </p:txBody>
      </p:sp>
      <p:grpSp>
        <p:nvGrpSpPr>
          <p:cNvPr id="70" name="object 70" descr=""/>
          <p:cNvGrpSpPr/>
          <p:nvPr/>
        </p:nvGrpSpPr>
        <p:grpSpPr>
          <a:xfrm>
            <a:off x="380999" y="5705474"/>
            <a:ext cx="11430000" cy="2181225"/>
            <a:chOff x="380999" y="5705474"/>
            <a:chExt cx="11430000" cy="2181225"/>
          </a:xfrm>
        </p:grpSpPr>
        <p:pic>
          <p:nvPicPr>
            <p:cNvPr id="71" name="object 71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353424" y="5705474"/>
              <a:ext cx="114299" cy="152399"/>
            </a:xfrm>
            <a:prstGeom prst="rect">
              <a:avLst/>
            </a:prstGeom>
          </p:spPr>
        </p:pic>
        <p:pic>
          <p:nvPicPr>
            <p:cNvPr id="72" name="object 72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353424" y="5972174"/>
              <a:ext cx="114299" cy="152399"/>
            </a:xfrm>
            <a:prstGeom prst="rect">
              <a:avLst/>
            </a:prstGeom>
          </p:spPr>
        </p:pic>
        <p:pic>
          <p:nvPicPr>
            <p:cNvPr id="73" name="object 73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353424" y="6238874"/>
              <a:ext cx="114299" cy="152399"/>
            </a:xfrm>
            <a:prstGeom prst="rect">
              <a:avLst/>
            </a:prstGeom>
          </p:spPr>
        </p:pic>
        <p:sp>
          <p:nvSpPr>
            <p:cNvPr id="74" name="object 74" descr=""/>
            <p:cNvSpPr/>
            <p:nvPr/>
          </p:nvSpPr>
          <p:spPr>
            <a:xfrm>
              <a:off x="380999" y="6819899"/>
              <a:ext cx="11430000" cy="1066800"/>
            </a:xfrm>
            <a:custGeom>
              <a:avLst/>
              <a:gdLst/>
              <a:ahLst/>
              <a:cxnLst/>
              <a:rect l="l" t="t" r="r" b="b"/>
              <a:pathLst>
                <a:path w="11430000" h="1066800">
                  <a:moveTo>
                    <a:pt x="11358802" y="1066799"/>
                  </a:moveTo>
                  <a:lnTo>
                    <a:pt x="71196" y="1066799"/>
                  </a:lnTo>
                  <a:lnTo>
                    <a:pt x="66241" y="1066310"/>
                  </a:lnTo>
                  <a:lnTo>
                    <a:pt x="29705" y="1051177"/>
                  </a:lnTo>
                  <a:lnTo>
                    <a:pt x="3885" y="1015137"/>
                  </a:lnTo>
                  <a:lnTo>
                    <a:pt x="0" y="995602"/>
                  </a:lnTo>
                  <a:lnTo>
                    <a:pt x="0" y="990599"/>
                  </a:lnTo>
                  <a:lnTo>
                    <a:pt x="0" y="71196"/>
                  </a:lnTo>
                  <a:lnTo>
                    <a:pt x="15621" y="29705"/>
                  </a:lnTo>
                  <a:lnTo>
                    <a:pt x="51661" y="3885"/>
                  </a:lnTo>
                  <a:lnTo>
                    <a:pt x="71196" y="0"/>
                  </a:lnTo>
                  <a:lnTo>
                    <a:pt x="11358802" y="0"/>
                  </a:lnTo>
                  <a:lnTo>
                    <a:pt x="11400293" y="15620"/>
                  </a:lnTo>
                  <a:lnTo>
                    <a:pt x="11426113" y="51660"/>
                  </a:lnTo>
                  <a:lnTo>
                    <a:pt x="11429999" y="71196"/>
                  </a:lnTo>
                  <a:lnTo>
                    <a:pt x="11429999" y="995602"/>
                  </a:lnTo>
                  <a:lnTo>
                    <a:pt x="11414376" y="1037093"/>
                  </a:lnTo>
                  <a:lnTo>
                    <a:pt x="11378337" y="1062912"/>
                  </a:lnTo>
                  <a:lnTo>
                    <a:pt x="11363757" y="1066310"/>
                  </a:lnTo>
                  <a:lnTo>
                    <a:pt x="11358802" y="1066799"/>
                  </a:lnTo>
                  <a:close/>
                </a:path>
              </a:pathLst>
            </a:custGeom>
            <a:solidFill>
              <a:srgbClr val="000000">
                <a:alpha val="301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5" name="object 75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33399" y="6972299"/>
              <a:ext cx="1133474" cy="761999"/>
            </a:xfrm>
            <a:prstGeom prst="rect">
              <a:avLst/>
            </a:prstGeom>
          </p:spPr>
        </p:pic>
      </p:grpSp>
      <p:sp>
        <p:nvSpPr>
          <p:cNvPr id="76" name="object 76" descr=""/>
          <p:cNvSpPr txBox="1"/>
          <p:nvPr/>
        </p:nvSpPr>
        <p:spPr>
          <a:xfrm>
            <a:off x="8531225" y="5656389"/>
            <a:ext cx="1358900" cy="20637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150" spc="-105">
                <a:solidFill>
                  <a:srgbClr val="D0D5DA"/>
                </a:solidFill>
                <a:latin typeface="SimSun"/>
                <a:cs typeface="SimSun"/>
              </a:rPr>
              <a:t>在家庭環境中進行巡邏</a:t>
            </a:r>
            <a:endParaRPr sz="1150">
              <a:latin typeface="SimSun"/>
              <a:cs typeface="SimSun"/>
            </a:endParaRPr>
          </a:p>
        </p:txBody>
      </p:sp>
      <p:sp>
        <p:nvSpPr>
          <p:cNvPr id="77" name="object 77" descr=""/>
          <p:cNvSpPr txBox="1"/>
          <p:nvPr/>
        </p:nvSpPr>
        <p:spPr>
          <a:xfrm>
            <a:off x="8531225" y="5923089"/>
            <a:ext cx="1092200" cy="20637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150" spc="-105">
                <a:solidFill>
                  <a:srgbClr val="D0D5DA"/>
                </a:solidFill>
                <a:latin typeface="SimSun"/>
                <a:cs typeface="SimSun"/>
              </a:rPr>
              <a:t>異常情況即時通報</a:t>
            </a:r>
            <a:endParaRPr sz="1150">
              <a:latin typeface="SimSun"/>
              <a:cs typeface="SimSun"/>
            </a:endParaRPr>
          </a:p>
        </p:txBody>
      </p:sp>
      <p:sp>
        <p:nvSpPr>
          <p:cNvPr id="78" name="object 78" descr=""/>
          <p:cNvSpPr txBox="1"/>
          <p:nvPr/>
        </p:nvSpPr>
        <p:spPr>
          <a:xfrm>
            <a:off x="8531225" y="6189789"/>
            <a:ext cx="1092200" cy="20637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150" spc="-105">
                <a:solidFill>
                  <a:srgbClr val="D0D5DA"/>
                </a:solidFill>
                <a:latin typeface="SimSun"/>
                <a:cs typeface="SimSun"/>
              </a:rPr>
              <a:t>保護家庭成員安全</a:t>
            </a:r>
            <a:endParaRPr sz="1150">
              <a:latin typeface="SimSun"/>
              <a:cs typeface="SimSun"/>
            </a:endParaRPr>
          </a:p>
        </p:txBody>
      </p:sp>
      <p:sp>
        <p:nvSpPr>
          <p:cNvPr id="79" name="object 79" descr=""/>
          <p:cNvSpPr txBox="1"/>
          <p:nvPr/>
        </p:nvSpPr>
        <p:spPr>
          <a:xfrm>
            <a:off x="1886644" y="7010217"/>
            <a:ext cx="7254875" cy="595630"/>
          </a:xfrm>
          <a:prstGeom prst="rect">
            <a:avLst/>
          </a:prstGeom>
        </p:spPr>
        <p:txBody>
          <a:bodyPr wrap="square" lIns="0" tIns="889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dirty="0" sz="1700" spc="-195">
                <a:solidFill>
                  <a:srgbClr val="FF7E00"/>
                </a:solidFill>
                <a:latin typeface="SimSun"/>
                <a:cs typeface="SimSun"/>
              </a:rPr>
              <a:t>自然融入家庭生活</a:t>
            </a:r>
            <a:endParaRPr sz="1700">
              <a:latin typeface="SimSun"/>
              <a:cs typeface="SimSun"/>
            </a:endParaRPr>
          </a:p>
          <a:p>
            <a:pPr marL="12700">
              <a:lnSpc>
                <a:spcPct val="100000"/>
              </a:lnSpc>
              <a:spcBef>
                <a:spcPts val="459"/>
              </a:spcBef>
            </a:pPr>
            <a:r>
              <a:rPr dirty="0" sz="1150" spc="-90">
                <a:solidFill>
                  <a:srgbClr val="D0D5DA"/>
                </a:solidFill>
                <a:latin typeface="Sylfaen"/>
                <a:cs typeface="Sylfaen"/>
              </a:rPr>
              <a:t>NEO</a:t>
            </a:r>
            <a:r>
              <a:rPr dirty="0" sz="1150" spc="-95">
                <a:solidFill>
                  <a:srgbClr val="D0D5DA"/>
                </a:solidFill>
                <a:latin typeface="Sylfaen"/>
                <a:cs typeface="Sylfaen"/>
              </a:rPr>
              <a:t> </a:t>
            </a:r>
            <a:r>
              <a:rPr dirty="0" sz="1150" spc="-105">
                <a:solidFill>
                  <a:srgbClr val="D0D5DA"/>
                </a:solidFill>
                <a:latin typeface="SimSun"/>
                <a:cs typeface="SimSun"/>
              </a:rPr>
              <a:t>的設計理念是成為家庭的一份子，而非僅僅是一個工具。透過自然的互動方式和安全的設計，讓科技與家庭和諧共存。</a:t>
            </a:r>
            <a:endParaRPr sz="1150">
              <a:latin typeface="SimSun"/>
              <a:cs typeface="SimSun"/>
            </a:endParaRPr>
          </a:p>
        </p:txBody>
      </p:sp>
      <p:grpSp>
        <p:nvGrpSpPr>
          <p:cNvPr id="80" name="object 80" descr=""/>
          <p:cNvGrpSpPr/>
          <p:nvPr/>
        </p:nvGrpSpPr>
        <p:grpSpPr>
          <a:xfrm>
            <a:off x="390525" y="1609724"/>
            <a:ext cx="7524750" cy="1524000"/>
            <a:chOff x="390525" y="1609724"/>
            <a:chExt cx="7524750" cy="1524000"/>
          </a:xfrm>
        </p:grpSpPr>
        <p:pic>
          <p:nvPicPr>
            <p:cNvPr id="81" name="object 81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90525" y="1609724"/>
              <a:ext cx="3638549" cy="1523999"/>
            </a:xfrm>
            <a:prstGeom prst="rect">
              <a:avLst/>
            </a:prstGeom>
          </p:spPr>
        </p:pic>
        <p:pic>
          <p:nvPicPr>
            <p:cNvPr id="82" name="object 82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276725" y="1609724"/>
              <a:ext cx="3638549" cy="152399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380"/>
              <a:t>市場優勢與</a:t>
            </a:r>
          </a:p>
        </p:txBody>
      </p:sp>
      <p:grpSp>
        <p:nvGrpSpPr>
          <p:cNvPr id="3" name="object 3" descr=""/>
          <p:cNvGrpSpPr/>
          <p:nvPr/>
        </p:nvGrpSpPr>
        <p:grpSpPr>
          <a:xfrm>
            <a:off x="2095500" y="323849"/>
            <a:ext cx="9715500" cy="6686550"/>
            <a:chOff x="2095500" y="323849"/>
            <a:chExt cx="9715500" cy="6686550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95500" y="323849"/>
              <a:ext cx="1371599" cy="495299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6248398" y="5562599"/>
              <a:ext cx="5562600" cy="1447800"/>
            </a:xfrm>
            <a:custGeom>
              <a:avLst/>
              <a:gdLst/>
              <a:ahLst/>
              <a:cxnLst/>
              <a:rect l="l" t="t" r="r" b="b"/>
              <a:pathLst>
                <a:path w="5562600" h="1447800">
                  <a:moveTo>
                    <a:pt x="5491403" y="1447799"/>
                  </a:moveTo>
                  <a:lnTo>
                    <a:pt x="71196" y="1447799"/>
                  </a:lnTo>
                  <a:lnTo>
                    <a:pt x="66241" y="1447310"/>
                  </a:lnTo>
                  <a:lnTo>
                    <a:pt x="29705" y="1432177"/>
                  </a:lnTo>
                  <a:lnTo>
                    <a:pt x="3885" y="1396137"/>
                  </a:lnTo>
                  <a:lnTo>
                    <a:pt x="0" y="1376603"/>
                  </a:lnTo>
                  <a:lnTo>
                    <a:pt x="0" y="1371599"/>
                  </a:lnTo>
                  <a:lnTo>
                    <a:pt x="0" y="71196"/>
                  </a:lnTo>
                  <a:lnTo>
                    <a:pt x="15621" y="29704"/>
                  </a:lnTo>
                  <a:lnTo>
                    <a:pt x="51661" y="3885"/>
                  </a:lnTo>
                  <a:lnTo>
                    <a:pt x="71196" y="0"/>
                  </a:lnTo>
                  <a:lnTo>
                    <a:pt x="5491403" y="0"/>
                  </a:lnTo>
                  <a:lnTo>
                    <a:pt x="5532894" y="15621"/>
                  </a:lnTo>
                  <a:lnTo>
                    <a:pt x="5558714" y="51661"/>
                  </a:lnTo>
                  <a:lnTo>
                    <a:pt x="5562600" y="71196"/>
                  </a:lnTo>
                  <a:lnTo>
                    <a:pt x="5562600" y="1376603"/>
                  </a:lnTo>
                  <a:lnTo>
                    <a:pt x="5546977" y="1418094"/>
                  </a:lnTo>
                  <a:lnTo>
                    <a:pt x="5510938" y="1443912"/>
                  </a:lnTo>
                  <a:lnTo>
                    <a:pt x="5496358" y="1447310"/>
                  </a:lnTo>
                  <a:lnTo>
                    <a:pt x="5491403" y="1447799"/>
                  </a:lnTo>
                  <a:close/>
                </a:path>
              </a:pathLst>
            </a:custGeom>
            <a:solidFill>
              <a:srgbClr val="000000">
                <a:alpha val="301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38900" y="5753099"/>
              <a:ext cx="171449" cy="304799"/>
            </a:xfrm>
            <a:prstGeom prst="rect">
              <a:avLst/>
            </a:prstGeom>
          </p:spPr>
        </p:pic>
      </p:grpSp>
      <p:sp>
        <p:nvSpPr>
          <p:cNvPr id="7" name="object 7" descr=""/>
          <p:cNvSpPr txBox="1"/>
          <p:nvPr/>
        </p:nvSpPr>
        <p:spPr>
          <a:xfrm>
            <a:off x="368299" y="1081532"/>
            <a:ext cx="1397000" cy="33591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000" spc="-195">
                <a:solidFill>
                  <a:srgbClr val="FF7E00"/>
                </a:solidFill>
                <a:latin typeface="SimSun"/>
                <a:cs typeface="SimSun"/>
              </a:rPr>
              <a:t>獨特市場定位</a:t>
            </a:r>
            <a:endParaRPr sz="2000">
              <a:latin typeface="SimSun"/>
              <a:cs typeface="SimSun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6235699" y="1081532"/>
            <a:ext cx="1397000" cy="33591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000" spc="-195">
                <a:solidFill>
                  <a:srgbClr val="FF7E00"/>
                </a:solidFill>
                <a:latin typeface="SimSun"/>
                <a:cs typeface="SimSun"/>
              </a:rPr>
              <a:t>長遠發展願景</a:t>
            </a:r>
            <a:endParaRPr sz="2000">
              <a:latin typeface="SimSun"/>
              <a:cs typeface="SimSun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6711950" y="5753734"/>
            <a:ext cx="406400" cy="28384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700" spc="-185">
                <a:solidFill>
                  <a:srgbClr val="FFFFFF"/>
                </a:solidFill>
                <a:latin typeface="SimSun"/>
                <a:cs typeface="SimSun"/>
              </a:rPr>
              <a:t>結語</a:t>
            </a:r>
            <a:endParaRPr sz="1700">
              <a:latin typeface="SimSun"/>
              <a:cs typeface="SimSun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6769100" y="6119063"/>
            <a:ext cx="4845050" cy="70040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450" spc="-235">
                <a:solidFill>
                  <a:srgbClr val="E4E7EB"/>
                </a:solidFill>
                <a:latin typeface="Microsoft Sans Serif"/>
                <a:cs typeface="Microsoft Sans Serif"/>
              </a:rPr>
              <a:t>NEO</a:t>
            </a:r>
            <a:r>
              <a:rPr dirty="0" sz="1350" spc="-170">
                <a:solidFill>
                  <a:srgbClr val="E4E7EB"/>
                </a:solidFill>
                <a:latin typeface="SimSun"/>
                <a:cs typeface="SimSun"/>
              </a:rPr>
              <a:t>不僅代表當前人形機器人技術的突破，更象徵著人機協作的新時</a:t>
            </a:r>
            <a:endParaRPr sz="1350">
              <a:latin typeface="SimSun"/>
              <a:cs typeface="SimSun"/>
            </a:endParaRPr>
          </a:p>
          <a:p>
            <a:pPr marL="12700" marR="5080">
              <a:lnSpc>
                <a:spcPts val="1800"/>
              </a:lnSpc>
              <a:spcBef>
                <a:spcPts val="70"/>
              </a:spcBef>
            </a:pPr>
            <a:r>
              <a:rPr dirty="0" sz="1350" spc="-170">
                <a:solidFill>
                  <a:srgbClr val="E4E7EB"/>
                </a:solidFill>
                <a:latin typeface="SimSun"/>
                <a:cs typeface="SimSun"/>
              </a:rPr>
              <a:t>代。</a:t>
            </a:r>
            <a:r>
              <a:rPr dirty="0" sz="1450" spc="-215">
                <a:solidFill>
                  <a:srgbClr val="E4E7EB"/>
                </a:solidFill>
                <a:latin typeface="Microsoft Sans Serif"/>
                <a:cs typeface="Microsoft Sans Serif"/>
              </a:rPr>
              <a:t>1X</a:t>
            </a:r>
            <a:r>
              <a:rPr dirty="0" sz="1450" spc="180">
                <a:solidFill>
                  <a:srgbClr val="E4E7EB"/>
                </a:solidFill>
                <a:latin typeface="Microsoft Sans Serif"/>
                <a:cs typeface="Microsoft Sans Serif"/>
              </a:rPr>
              <a:t> </a:t>
            </a:r>
            <a:r>
              <a:rPr dirty="0" sz="1450" spc="-105">
                <a:solidFill>
                  <a:srgbClr val="E4E7EB"/>
                </a:solidFill>
                <a:latin typeface="Microsoft Sans Serif"/>
                <a:cs typeface="Microsoft Sans Serif"/>
              </a:rPr>
              <a:t>Technologies</a:t>
            </a:r>
            <a:r>
              <a:rPr dirty="0" sz="1350" spc="-170">
                <a:solidFill>
                  <a:srgbClr val="E4E7EB"/>
                </a:solidFill>
                <a:latin typeface="SimSun"/>
                <a:cs typeface="SimSun"/>
              </a:rPr>
              <a:t>期望透過</a:t>
            </a:r>
            <a:r>
              <a:rPr dirty="0" sz="1450" spc="-220">
                <a:solidFill>
                  <a:srgbClr val="E4E7EB"/>
                </a:solidFill>
                <a:latin typeface="Microsoft Sans Serif"/>
                <a:cs typeface="Microsoft Sans Serif"/>
              </a:rPr>
              <a:t>NEO</a:t>
            </a:r>
            <a:r>
              <a:rPr dirty="0" sz="1350" spc="-185">
                <a:solidFill>
                  <a:srgbClr val="E4E7EB"/>
                </a:solidFill>
                <a:latin typeface="SimSun"/>
                <a:cs typeface="SimSun"/>
              </a:rPr>
              <a:t>，讓先進的</a:t>
            </a:r>
            <a:r>
              <a:rPr dirty="0" sz="1450" spc="-135">
                <a:solidFill>
                  <a:srgbClr val="E4E7EB"/>
                </a:solidFill>
                <a:latin typeface="Microsoft Sans Serif"/>
                <a:cs typeface="Microsoft Sans Serif"/>
              </a:rPr>
              <a:t>AI</a:t>
            </a:r>
            <a:r>
              <a:rPr dirty="0" sz="1350" spc="-160">
                <a:solidFill>
                  <a:srgbClr val="E4E7EB"/>
                </a:solidFill>
                <a:latin typeface="SimSun"/>
                <a:cs typeface="SimSun"/>
              </a:rPr>
              <a:t>與機器人技術真正融入</a:t>
            </a:r>
            <a:r>
              <a:rPr dirty="0" sz="1350" spc="-170">
                <a:solidFill>
                  <a:srgbClr val="E4E7EB"/>
                </a:solidFill>
                <a:latin typeface="SimSun"/>
                <a:cs typeface="SimSun"/>
              </a:rPr>
              <a:t>每個家庭，提升生活品質，並為人類創造更多可能性。</a:t>
            </a:r>
            <a:endParaRPr sz="1350">
              <a:latin typeface="SimSun"/>
              <a:cs typeface="SimSun"/>
            </a:endParaRPr>
          </a:p>
        </p:txBody>
      </p:sp>
      <p:grpSp>
        <p:nvGrpSpPr>
          <p:cNvPr id="11" name="object 11" descr=""/>
          <p:cNvGrpSpPr/>
          <p:nvPr/>
        </p:nvGrpSpPr>
        <p:grpSpPr>
          <a:xfrm>
            <a:off x="380999" y="1600199"/>
            <a:ext cx="5562600" cy="1238250"/>
            <a:chOff x="380999" y="1600199"/>
            <a:chExt cx="5562600" cy="1238250"/>
          </a:xfrm>
        </p:grpSpPr>
        <p:sp>
          <p:nvSpPr>
            <p:cNvPr id="12" name="object 12" descr=""/>
            <p:cNvSpPr/>
            <p:nvPr/>
          </p:nvSpPr>
          <p:spPr>
            <a:xfrm>
              <a:off x="380999" y="1600199"/>
              <a:ext cx="5562600" cy="1238250"/>
            </a:xfrm>
            <a:custGeom>
              <a:avLst/>
              <a:gdLst/>
              <a:ahLst/>
              <a:cxnLst/>
              <a:rect l="l" t="t" r="r" b="b"/>
              <a:pathLst>
                <a:path w="5562600" h="1238250">
                  <a:moveTo>
                    <a:pt x="5486399" y="1238249"/>
                  </a:moveTo>
                  <a:lnTo>
                    <a:pt x="76199" y="1238249"/>
                  </a:lnTo>
                  <a:lnTo>
                    <a:pt x="68693" y="1237887"/>
                  </a:lnTo>
                  <a:lnTo>
                    <a:pt x="27882" y="1220982"/>
                  </a:lnTo>
                  <a:lnTo>
                    <a:pt x="3262" y="1184136"/>
                  </a:lnTo>
                  <a:lnTo>
                    <a:pt x="0" y="1162049"/>
                  </a:lnTo>
                  <a:lnTo>
                    <a:pt x="0" y="76199"/>
                  </a:lnTo>
                  <a:lnTo>
                    <a:pt x="12830" y="33857"/>
                  </a:lnTo>
                  <a:lnTo>
                    <a:pt x="47039" y="5800"/>
                  </a:lnTo>
                  <a:lnTo>
                    <a:pt x="76199" y="0"/>
                  </a:lnTo>
                  <a:lnTo>
                    <a:pt x="5486399" y="0"/>
                  </a:lnTo>
                  <a:lnTo>
                    <a:pt x="5528741" y="12830"/>
                  </a:lnTo>
                  <a:lnTo>
                    <a:pt x="5556798" y="47039"/>
                  </a:lnTo>
                  <a:lnTo>
                    <a:pt x="5562599" y="76199"/>
                  </a:lnTo>
                  <a:lnTo>
                    <a:pt x="5562599" y="1162049"/>
                  </a:lnTo>
                  <a:lnTo>
                    <a:pt x="5549768" y="1204392"/>
                  </a:lnTo>
                  <a:lnTo>
                    <a:pt x="5515558" y="1232449"/>
                  </a:lnTo>
                  <a:lnTo>
                    <a:pt x="5486399" y="1238249"/>
                  </a:lnTo>
                  <a:close/>
                </a:path>
              </a:pathLst>
            </a:custGeom>
            <a:solidFill>
              <a:srgbClr val="FFFFF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380999" y="1600199"/>
              <a:ext cx="5562600" cy="1238250"/>
            </a:xfrm>
            <a:custGeom>
              <a:avLst/>
              <a:gdLst/>
              <a:ahLst/>
              <a:cxnLst/>
              <a:rect l="l" t="t" r="r" b="b"/>
              <a:pathLst>
                <a:path w="5562600" h="1238250">
                  <a:moveTo>
                    <a:pt x="5486399" y="1238249"/>
                  </a:moveTo>
                  <a:lnTo>
                    <a:pt x="76199" y="1238249"/>
                  </a:lnTo>
                  <a:lnTo>
                    <a:pt x="68693" y="1237887"/>
                  </a:lnTo>
                  <a:lnTo>
                    <a:pt x="27882" y="1220982"/>
                  </a:lnTo>
                  <a:lnTo>
                    <a:pt x="3262" y="1184136"/>
                  </a:lnTo>
                  <a:lnTo>
                    <a:pt x="0" y="1162049"/>
                  </a:lnTo>
                  <a:lnTo>
                    <a:pt x="0" y="76199"/>
                  </a:lnTo>
                  <a:lnTo>
                    <a:pt x="12830" y="33857"/>
                  </a:lnTo>
                  <a:lnTo>
                    <a:pt x="47039" y="5800"/>
                  </a:lnTo>
                  <a:lnTo>
                    <a:pt x="76199" y="0"/>
                  </a:lnTo>
                  <a:lnTo>
                    <a:pt x="5486399" y="0"/>
                  </a:lnTo>
                  <a:lnTo>
                    <a:pt x="5523219" y="9524"/>
                  </a:lnTo>
                  <a:lnTo>
                    <a:pt x="71822" y="9524"/>
                  </a:lnTo>
                  <a:lnTo>
                    <a:pt x="67486" y="9951"/>
                  </a:lnTo>
                  <a:lnTo>
                    <a:pt x="32149" y="25957"/>
                  </a:lnTo>
                  <a:lnTo>
                    <a:pt x="11660" y="58898"/>
                  </a:lnTo>
                  <a:lnTo>
                    <a:pt x="9524" y="71821"/>
                  </a:lnTo>
                  <a:lnTo>
                    <a:pt x="9524" y="1166427"/>
                  </a:lnTo>
                  <a:lnTo>
                    <a:pt x="9833" y="1169556"/>
                  </a:lnTo>
                  <a:lnTo>
                    <a:pt x="9951" y="1170763"/>
                  </a:lnTo>
                  <a:lnTo>
                    <a:pt x="25957" y="1206100"/>
                  </a:lnTo>
                  <a:lnTo>
                    <a:pt x="58898" y="1226589"/>
                  </a:lnTo>
                  <a:lnTo>
                    <a:pt x="71822" y="1228724"/>
                  </a:lnTo>
                  <a:lnTo>
                    <a:pt x="5523219" y="1228724"/>
                  </a:lnTo>
                  <a:lnTo>
                    <a:pt x="5522355" y="1229241"/>
                  </a:lnTo>
                  <a:lnTo>
                    <a:pt x="5515559" y="1232449"/>
                  </a:lnTo>
                  <a:lnTo>
                    <a:pt x="5508485" y="1234987"/>
                  </a:lnTo>
                  <a:lnTo>
                    <a:pt x="5501267" y="1236799"/>
                  </a:lnTo>
                  <a:lnTo>
                    <a:pt x="5493905" y="1237887"/>
                  </a:lnTo>
                  <a:lnTo>
                    <a:pt x="5486399" y="1238249"/>
                  </a:lnTo>
                  <a:close/>
                </a:path>
                <a:path w="5562600" h="1238250">
                  <a:moveTo>
                    <a:pt x="5523219" y="1228724"/>
                  </a:moveTo>
                  <a:lnTo>
                    <a:pt x="5490777" y="1228724"/>
                  </a:lnTo>
                  <a:lnTo>
                    <a:pt x="5495112" y="1228297"/>
                  </a:lnTo>
                  <a:lnTo>
                    <a:pt x="5503700" y="1226589"/>
                  </a:lnTo>
                  <a:lnTo>
                    <a:pt x="5536641" y="1206100"/>
                  </a:lnTo>
                  <a:lnTo>
                    <a:pt x="5552646" y="1170763"/>
                  </a:lnTo>
                  <a:lnTo>
                    <a:pt x="5553073" y="1166427"/>
                  </a:lnTo>
                  <a:lnTo>
                    <a:pt x="5553073" y="71821"/>
                  </a:lnTo>
                  <a:lnTo>
                    <a:pt x="5539405" y="35516"/>
                  </a:lnTo>
                  <a:lnTo>
                    <a:pt x="5507557" y="12830"/>
                  </a:lnTo>
                  <a:lnTo>
                    <a:pt x="5490777" y="9524"/>
                  </a:lnTo>
                  <a:lnTo>
                    <a:pt x="5523219" y="9524"/>
                  </a:lnTo>
                  <a:lnTo>
                    <a:pt x="5553591" y="40243"/>
                  </a:lnTo>
                  <a:lnTo>
                    <a:pt x="5562599" y="1162049"/>
                  </a:lnTo>
                  <a:lnTo>
                    <a:pt x="5562237" y="1169556"/>
                  </a:lnTo>
                  <a:lnTo>
                    <a:pt x="5545332" y="1210367"/>
                  </a:lnTo>
                  <a:lnTo>
                    <a:pt x="5528869" y="1225324"/>
                  </a:lnTo>
                  <a:lnTo>
                    <a:pt x="5523219" y="1228724"/>
                  </a:lnTo>
                  <a:close/>
                </a:path>
              </a:pathLst>
            </a:custGeom>
            <a:solidFill>
              <a:srgbClr val="FFFFFF">
                <a:alpha val="101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1024" y="1800224"/>
              <a:ext cx="257174" cy="304799"/>
            </a:xfrm>
            <a:prstGeom prst="rect">
              <a:avLst/>
            </a:prstGeom>
          </p:spPr>
        </p:pic>
      </p:grpSp>
      <p:sp>
        <p:nvSpPr>
          <p:cNvPr id="15" name="object 15" descr=""/>
          <p:cNvSpPr txBox="1"/>
          <p:nvPr/>
        </p:nvSpPr>
        <p:spPr>
          <a:xfrm>
            <a:off x="939800" y="1800860"/>
            <a:ext cx="1168400" cy="28384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700" spc="-200">
                <a:solidFill>
                  <a:srgbClr val="FFFFFF"/>
                </a:solidFill>
                <a:latin typeface="SimSun"/>
                <a:cs typeface="SimSun"/>
              </a:rPr>
              <a:t>家庭為先策略</a:t>
            </a:r>
            <a:endParaRPr sz="1700">
              <a:latin typeface="SimSun"/>
              <a:cs typeface="SimSun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911225" y="2155342"/>
            <a:ext cx="4759325" cy="4826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11100"/>
              </a:lnSpc>
              <a:spcBef>
                <a:spcPts val="95"/>
              </a:spcBef>
            </a:pPr>
            <a:r>
              <a:rPr dirty="0" sz="1350" spc="-170">
                <a:solidFill>
                  <a:srgbClr val="D0D5DA"/>
                </a:solidFill>
                <a:latin typeface="SimSun"/>
                <a:cs typeface="SimSun"/>
              </a:rPr>
              <a:t>與專注於工業與商業應用的競爭者不同，</a:t>
            </a:r>
            <a:r>
              <a:rPr dirty="0" sz="1300" spc="-105">
                <a:solidFill>
                  <a:srgbClr val="D0D5DA"/>
                </a:solidFill>
                <a:latin typeface="Sylfaen"/>
                <a:cs typeface="Sylfaen"/>
              </a:rPr>
              <a:t>NEO</a:t>
            </a:r>
            <a:r>
              <a:rPr dirty="0" sz="1350" spc="-160">
                <a:solidFill>
                  <a:srgbClr val="D0D5DA"/>
                </a:solidFill>
                <a:latin typeface="SimSun"/>
                <a:cs typeface="SimSun"/>
              </a:rPr>
              <a:t>將家庭場景作為核心突破口，搶佔消費級市場先機。</a:t>
            </a:r>
            <a:endParaRPr sz="1350">
              <a:latin typeface="SimSun"/>
              <a:cs typeface="SimSun"/>
            </a:endParaRPr>
          </a:p>
        </p:txBody>
      </p:sp>
      <p:grpSp>
        <p:nvGrpSpPr>
          <p:cNvPr id="17" name="object 17" descr=""/>
          <p:cNvGrpSpPr/>
          <p:nvPr/>
        </p:nvGrpSpPr>
        <p:grpSpPr>
          <a:xfrm>
            <a:off x="380999" y="2990849"/>
            <a:ext cx="5562600" cy="1238250"/>
            <a:chOff x="380999" y="2990849"/>
            <a:chExt cx="5562600" cy="1238250"/>
          </a:xfrm>
        </p:grpSpPr>
        <p:sp>
          <p:nvSpPr>
            <p:cNvPr id="18" name="object 18" descr=""/>
            <p:cNvSpPr/>
            <p:nvPr/>
          </p:nvSpPr>
          <p:spPr>
            <a:xfrm>
              <a:off x="380999" y="2990849"/>
              <a:ext cx="5562600" cy="1238250"/>
            </a:xfrm>
            <a:custGeom>
              <a:avLst/>
              <a:gdLst/>
              <a:ahLst/>
              <a:cxnLst/>
              <a:rect l="l" t="t" r="r" b="b"/>
              <a:pathLst>
                <a:path w="5562600" h="1238250">
                  <a:moveTo>
                    <a:pt x="5486399" y="1238249"/>
                  </a:moveTo>
                  <a:lnTo>
                    <a:pt x="76199" y="1238249"/>
                  </a:lnTo>
                  <a:lnTo>
                    <a:pt x="68693" y="1237887"/>
                  </a:lnTo>
                  <a:lnTo>
                    <a:pt x="27882" y="1220982"/>
                  </a:lnTo>
                  <a:lnTo>
                    <a:pt x="3262" y="1184136"/>
                  </a:lnTo>
                  <a:lnTo>
                    <a:pt x="0" y="1162049"/>
                  </a:lnTo>
                  <a:lnTo>
                    <a:pt x="0" y="76199"/>
                  </a:lnTo>
                  <a:lnTo>
                    <a:pt x="12830" y="33857"/>
                  </a:lnTo>
                  <a:lnTo>
                    <a:pt x="47039" y="5800"/>
                  </a:lnTo>
                  <a:lnTo>
                    <a:pt x="76199" y="0"/>
                  </a:lnTo>
                  <a:lnTo>
                    <a:pt x="5486399" y="0"/>
                  </a:lnTo>
                  <a:lnTo>
                    <a:pt x="5528741" y="12830"/>
                  </a:lnTo>
                  <a:lnTo>
                    <a:pt x="5556798" y="47039"/>
                  </a:lnTo>
                  <a:lnTo>
                    <a:pt x="5562599" y="76199"/>
                  </a:lnTo>
                  <a:lnTo>
                    <a:pt x="5562599" y="1162049"/>
                  </a:lnTo>
                  <a:lnTo>
                    <a:pt x="5549768" y="1204392"/>
                  </a:lnTo>
                  <a:lnTo>
                    <a:pt x="5515559" y="1232449"/>
                  </a:lnTo>
                  <a:lnTo>
                    <a:pt x="5486399" y="1238249"/>
                  </a:lnTo>
                  <a:close/>
                </a:path>
              </a:pathLst>
            </a:custGeom>
            <a:solidFill>
              <a:srgbClr val="FFFFF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380999" y="2990849"/>
              <a:ext cx="5562600" cy="1238250"/>
            </a:xfrm>
            <a:custGeom>
              <a:avLst/>
              <a:gdLst/>
              <a:ahLst/>
              <a:cxnLst/>
              <a:rect l="l" t="t" r="r" b="b"/>
              <a:pathLst>
                <a:path w="5562600" h="1238250">
                  <a:moveTo>
                    <a:pt x="5486399" y="1238249"/>
                  </a:moveTo>
                  <a:lnTo>
                    <a:pt x="76199" y="1238249"/>
                  </a:lnTo>
                  <a:lnTo>
                    <a:pt x="68693" y="1237887"/>
                  </a:lnTo>
                  <a:lnTo>
                    <a:pt x="27882" y="1220982"/>
                  </a:lnTo>
                  <a:lnTo>
                    <a:pt x="3262" y="1184136"/>
                  </a:lnTo>
                  <a:lnTo>
                    <a:pt x="0" y="1162049"/>
                  </a:lnTo>
                  <a:lnTo>
                    <a:pt x="0" y="76199"/>
                  </a:lnTo>
                  <a:lnTo>
                    <a:pt x="12830" y="33857"/>
                  </a:lnTo>
                  <a:lnTo>
                    <a:pt x="47039" y="5800"/>
                  </a:lnTo>
                  <a:lnTo>
                    <a:pt x="76199" y="0"/>
                  </a:lnTo>
                  <a:lnTo>
                    <a:pt x="5486399" y="0"/>
                  </a:lnTo>
                  <a:lnTo>
                    <a:pt x="5523219" y="9524"/>
                  </a:lnTo>
                  <a:lnTo>
                    <a:pt x="71822" y="9524"/>
                  </a:lnTo>
                  <a:lnTo>
                    <a:pt x="67486" y="9951"/>
                  </a:lnTo>
                  <a:lnTo>
                    <a:pt x="32149" y="25957"/>
                  </a:lnTo>
                  <a:lnTo>
                    <a:pt x="11660" y="58898"/>
                  </a:lnTo>
                  <a:lnTo>
                    <a:pt x="9524" y="71821"/>
                  </a:lnTo>
                  <a:lnTo>
                    <a:pt x="9524" y="1166427"/>
                  </a:lnTo>
                  <a:lnTo>
                    <a:pt x="23193" y="1202732"/>
                  </a:lnTo>
                  <a:lnTo>
                    <a:pt x="54729" y="1225324"/>
                  </a:lnTo>
                  <a:lnTo>
                    <a:pt x="71822" y="1228724"/>
                  </a:lnTo>
                  <a:lnTo>
                    <a:pt x="5523220" y="1228724"/>
                  </a:lnTo>
                  <a:lnTo>
                    <a:pt x="5522355" y="1229241"/>
                  </a:lnTo>
                  <a:lnTo>
                    <a:pt x="5515559" y="1232449"/>
                  </a:lnTo>
                  <a:lnTo>
                    <a:pt x="5508485" y="1234987"/>
                  </a:lnTo>
                  <a:lnTo>
                    <a:pt x="5501267" y="1236799"/>
                  </a:lnTo>
                  <a:lnTo>
                    <a:pt x="5493905" y="1237887"/>
                  </a:lnTo>
                  <a:lnTo>
                    <a:pt x="5486399" y="1238249"/>
                  </a:lnTo>
                  <a:close/>
                </a:path>
                <a:path w="5562600" h="1238250">
                  <a:moveTo>
                    <a:pt x="5523220" y="1228724"/>
                  </a:moveTo>
                  <a:lnTo>
                    <a:pt x="5490777" y="1228724"/>
                  </a:lnTo>
                  <a:lnTo>
                    <a:pt x="5495112" y="1228297"/>
                  </a:lnTo>
                  <a:lnTo>
                    <a:pt x="5503700" y="1226589"/>
                  </a:lnTo>
                  <a:lnTo>
                    <a:pt x="5536641" y="1206099"/>
                  </a:lnTo>
                  <a:lnTo>
                    <a:pt x="5552646" y="1170763"/>
                  </a:lnTo>
                  <a:lnTo>
                    <a:pt x="5553073" y="1166427"/>
                  </a:lnTo>
                  <a:lnTo>
                    <a:pt x="5553073" y="71821"/>
                  </a:lnTo>
                  <a:lnTo>
                    <a:pt x="5552765" y="68693"/>
                  </a:lnTo>
                  <a:lnTo>
                    <a:pt x="5552646" y="67485"/>
                  </a:lnTo>
                  <a:lnTo>
                    <a:pt x="5536641" y="32149"/>
                  </a:lnTo>
                  <a:lnTo>
                    <a:pt x="5503700" y="11660"/>
                  </a:lnTo>
                  <a:lnTo>
                    <a:pt x="5490777" y="9524"/>
                  </a:lnTo>
                  <a:lnTo>
                    <a:pt x="5523219" y="9524"/>
                  </a:lnTo>
                  <a:lnTo>
                    <a:pt x="5553591" y="40243"/>
                  </a:lnTo>
                  <a:lnTo>
                    <a:pt x="5562599" y="1162049"/>
                  </a:lnTo>
                  <a:lnTo>
                    <a:pt x="5562237" y="1169556"/>
                  </a:lnTo>
                  <a:lnTo>
                    <a:pt x="5545332" y="1210367"/>
                  </a:lnTo>
                  <a:lnTo>
                    <a:pt x="5528869" y="1225324"/>
                  </a:lnTo>
                  <a:lnTo>
                    <a:pt x="5523220" y="1228724"/>
                  </a:lnTo>
                  <a:close/>
                </a:path>
              </a:pathLst>
            </a:custGeom>
            <a:solidFill>
              <a:srgbClr val="FFFFFF">
                <a:alpha val="101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0" name="object 20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81024" y="3190874"/>
              <a:ext cx="228599" cy="304799"/>
            </a:xfrm>
            <a:prstGeom prst="rect">
              <a:avLst/>
            </a:prstGeom>
          </p:spPr>
        </p:pic>
      </p:grpSp>
      <p:sp>
        <p:nvSpPr>
          <p:cNvPr id="21" name="object 21" descr=""/>
          <p:cNvSpPr txBox="1"/>
          <p:nvPr/>
        </p:nvSpPr>
        <p:spPr>
          <a:xfrm>
            <a:off x="911225" y="3191510"/>
            <a:ext cx="1358900" cy="28384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700" spc="-200">
                <a:solidFill>
                  <a:srgbClr val="FFFFFF"/>
                </a:solidFill>
                <a:latin typeface="SimSun"/>
                <a:cs typeface="SimSun"/>
              </a:rPr>
              <a:t>人性化互動設計</a:t>
            </a:r>
            <a:endParaRPr sz="1700">
              <a:latin typeface="SimSun"/>
              <a:cs typeface="SimSun"/>
            </a:endParaRPr>
          </a:p>
        </p:txBody>
      </p:sp>
      <p:sp>
        <p:nvSpPr>
          <p:cNvPr id="22" name="object 22" descr=""/>
          <p:cNvSpPr txBox="1"/>
          <p:nvPr/>
        </p:nvSpPr>
        <p:spPr>
          <a:xfrm>
            <a:off x="911225" y="3545992"/>
            <a:ext cx="4749800" cy="4826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11100"/>
              </a:lnSpc>
              <a:spcBef>
                <a:spcPts val="95"/>
              </a:spcBef>
            </a:pPr>
            <a:r>
              <a:rPr dirty="0" sz="1350" spc="-170">
                <a:solidFill>
                  <a:srgbClr val="D0D5DA"/>
                </a:solidFill>
                <a:latin typeface="SimSun"/>
                <a:cs typeface="SimSun"/>
              </a:rPr>
              <a:t>強調與人類的情感連結，透過自然的肢體語言、流暢的語音對話及「情</a:t>
            </a:r>
            <a:r>
              <a:rPr dirty="0" sz="1350" spc="-165">
                <a:solidFill>
                  <a:srgbClr val="D0D5DA"/>
                </a:solidFill>
                <a:latin typeface="SimSun"/>
                <a:cs typeface="SimSun"/>
              </a:rPr>
              <a:t>感耳環」等設計，提升用戶接受度。</a:t>
            </a:r>
            <a:endParaRPr sz="1350">
              <a:latin typeface="SimSun"/>
              <a:cs typeface="SimSun"/>
            </a:endParaRPr>
          </a:p>
        </p:txBody>
      </p:sp>
      <p:grpSp>
        <p:nvGrpSpPr>
          <p:cNvPr id="23" name="object 23" descr=""/>
          <p:cNvGrpSpPr/>
          <p:nvPr/>
        </p:nvGrpSpPr>
        <p:grpSpPr>
          <a:xfrm>
            <a:off x="380999" y="4381499"/>
            <a:ext cx="5562600" cy="1238250"/>
            <a:chOff x="380999" y="4381499"/>
            <a:chExt cx="5562600" cy="1238250"/>
          </a:xfrm>
        </p:grpSpPr>
        <p:sp>
          <p:nvSpPr>
            <p:cNvPr id="24" name="object 24" descr=""/>
            <p:cNvSpPr/>
            <p:nvPr/>
          </p:nvSpPr>
          <p:spPr>
            <a:xfrm>
              <a:off x="380999" y="4381499"/>
              <a:ext cx="5562600" cy="1238250"/>
            </a:xfrm>
            <a:custGeom>
              <a:avLst/>
              <a:gdLst/>
              <a:ahLst/>
              <a:cxnLst/>
              <a:rect l="l" t="t" r="r" b="b"/>
              <a:pathLst>
                <a:path w="5562600" h="1238250">
                  <a:moveTo>
                    <a:pt x="5486399" y="1238249"/>
                  </a:moveTo>
                  <a:lnTo>
                    <a:pt x="76199" y="1238249"/>
                  </a:lnTo>
                  <a:lnTo>
                    <a:pt x="68693" y="1237887"/>
                  </a:lnTo>
                  <a:lnTo>
                    <a:pt x="27882" y="1220982"/>
                  </a:lnTo>
                  <a:lnTo>
                    <a:pt x="3262" y="1184136"/>
                  </a:lnTo>
                  <a:lnTo>
                    <a:pt x="0" y="1162049"/>
                  </a:lnTo>
                  <a:lnTo>
                    <a:pt x="0" y="76199"/>
                  </a:lnTo>
                  <a:lnTo>
                    <a:pt x="12830" y="33857"/>
                  </a:lnTo>
                  <a:lnTo>
                    <a:pt x="47039" y="5800"/>
                  </a:lnTo>
                  <a:lnTo>
                    <a:pt x="76199" y="0"/>
                  </a:lnTo>
                  <a:lnTo>
                    <a:pt x="5486399" y="0"/>
                  </a:lnTo>
                  <a:lnTo>
                    <a:pt x="5528741" y="12830"/>
                  </a:lnTo>
                  <a:lnTo>
                    <a:pt x="5556798" y="47039"/>
                  </a:lnTo>
                  <a:lnTo>
                    <a:pt x="5562599" y="76199"/>
                  </a:lnTo>
                  <a:lnTo>
                    <a:pt x="5562599" y="1162049"/>
                  </a:lnTo>
                  <a:lnTo>
                    <a:pt x="5549768" y="1204392"/>
                  </a:lnTo>
                  <a:lnTo>
                    <a:pt x="5515559" y="1232449"/>
                  </a:lnTo>
                  <a:lnTo>
                    <a:pt x="5486399" y="1238249"/>
                  </a:lnTo>
                  <a:close/>
                </a:path>
              </a:pathLst>
            </a:custGeom>
            <a:solidFill>
              <a:srgbClr val="FFFFF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 descr=""/>
            <p:cNvSpPr/>
            <p:nvPr/>
          </p:nvSpPr>
          <p:spPr>
            <a:xfrm>
              <a:off x="380999" y="4381499"/>
              <a:ext cx="5562600" cy="1238250"/>
            </a:xfrm>
            <a:custGeom>
              <a:avLst/>
              <a:gdLst/>
              <a:ahLst/>
              <a:cxnLst/>
              <a:rect l="l" t="t" r="r" b="b"/>
              <a:pathLst>
                <a:path w="5562600" h="1238250">
                  <a:moveTo>
                    <a:pt x="5486399" y="1238249"/>
                  </a:moveTo>
                  <a:lnTo>
                    <a:pt x="76199" y="1238249"/>
                  </a:lnTo>
                  <a:lnTo>
                    <a:pt x="68693" y="1237887"/>
                  </a:lnTo>
                  <a:lnTo>
                    <a:pt x="27882" y="1220983"/>
                  </a:lnTo>
                  <a:lnTo>
                    <a:pt x="3262" y="1184136"/>
                  </a:lnTo>
                  <a:lnTo>
                    <a:pt x="0" y="1162049"/>
                  </a:lnTo>
                  <a:lnTo>
                    <a:pt x="0" y="76199"/>
                  </a:lnTo>
                  <a:lnTo>
                    <a:pt x="12830" y="33857"/>
                  </a:lnTo>
                  <a:lnTo>
                    <a:pt x="47039" y="5800"/>
                  </a:lnTo>
                  <a:lnTo>
                    <a:pt x="76199" y="0"/>
                  </a:lnTo>
                  <a:lnTo>
                    <a:pt x="5486399" y="0"/>
                  </a:lnTo>
                  <a:lnTo>
                    <a:pt x="5523219" y="9524"/>
                  </a:lnTo>
                  <a:lnTo>
                    <a:pt x="71822" y="9524"/>
                  </a:lnTo>
                  <a:lnTo>
                    <a:pt x="67486" y="9951"/>
                  </a:lnTo>
                  <a:lnTo>
                    <a:pt x="32149" y="25957"/>
                  </a:lnTo>
                  <a:lnTo>
                    <a:pt x="11660" y="58897"/>
                  </a:lnTo>
                  <a:lnTo>
                    <a:pt x="9524" y="71821"/>
                  </a:lnTo>
                  <a:lnTo>
                    <a:pt x="9524" y="1166427"/>
                  </a:lnTo>
                  <a:lnTo>
                    <a:pt x="9833" y="1169556"/>
                  </a:lnTo>
                  <a:lnTo>
                    <a:pt x="9951" y="1170763"/>
                  </a:lnTo>
                  <a:lnTo>
                    <a:pt x="25957" y="1206099"/>
                  </a:lnTo>
                  <a:lnTo>
                    <a:pt x="58898" y="1226588"/>
                  </a:lnTo>
                  <a:lnTo>
                    <a:pt x="71822" y="1228724"/>
                  </a:lnTo>
                  <a:lnTo>
                    <a:pt x="5523219" y="1228724"/>
                  </a:lnTo>
                  <a:lnTo>
                    <a:pt x="5522355" y="1229242"/>
                  </a:lnTo>
                  <a:lnTo>
                    <a:pt x="5515559" y="1232449"/>
                  </a:lnTo>
                  <a:lnTo>
                    <a:pt x="5508485" y="1234987"/>
                  </a:lnTo>
                  <a:lnTo>
                    <a:pt x="5501267" y="1236799"/>
                  </a:lnTo>
                  <a:lnTo>
                    <a:pt x="5493905" y="1237887"/>
                  </a:lnTo>
                  <a:lnTo>
                    <a:pt x="5486399" y="1238249"/>
                  </a:lnTo>
                  <a:close/>
                </a:path>
                <a:path w="5562600" h="1238250">
                  <a:moveTo>
                    <a:pt x="5523219" y="1228724"/>
                  </a:moveTo>
                  <a:lnTo>
                    <a:pt x="5490777" y="1228724"/>
                  </a:lnTo>
                  <a:lnTo>
                    <a:pt x="5495112" y="1228297"/>
                  </a:lnTo>
                  <a:lnTo>
                    <a:pt x="5503700" y="1226588"/>
                  </a:lnTo>
                  <a:lnTo>
                    <a:pt x="5536641" y="1206099"/>
                  </a:lnTo>
                  <a:lnTo>
                    <a:pt x="5552646" y="1170763"/>
                  </a:lnTo>
                  <a:lnTo>
                    <a:pt x="5553073" y="1166427"/>
                  </a:lnTo>
                  <a:lnTo>
                    <a:pt x="5553073" y="71821"/>
                  </a:lnTo>
                  <a:lnTo>
                    <a:pt x="5539405" y="35516"/>
                  </a:lnTo>
                  <a:lnTo>
                    <a:pt x="5507558" y="12830"/>
                  </a:lnTo>
                  <a:lnTo>
                    <a:pt x="5490777" y="9524"/>
                  </a:lnTo>
                  <a:lnTo>
                    <a:pt x="5523219" y="9524"/>
                  </a:lnTo>
                  <a:lnTo>
                    <a:pt x="5553591" y="40243"/>
                  </a:lnTo>
                  <a:lnTo>
                    <a:pt x="5562599" y="1162049"/>
                  </a:lnTo>
                  <a:lnTo>
                    <a:pt x="5562237" y="1169556"/>
                  </a:lnTo>
                  <a:lnTo>
                    <a:pt x="5545332" y="1210367"/>
                  </a:lnTo>
                  <a:lnTo>
                    <a:pt x="5528869" y="1225324"/>
                  </a:lnTo>
                  <a:lnTo>
                    <a:pt x="5523219" y="1228724"/>
                  </a:lnTo>
                  <a:close/>
                </a:path>
              </a:pathLst>
            </a:custGeom>
            <a:solidFill>
              <a:srgbClr val="FFFFFF">
                <a:alpha val="101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6" name="object 26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81024" y="4581524"/>
              <a:ext cx="228599" cy="304799"/>
            </a:xfrm>
            <a:prstGeom prst="rect">
              <a:avLst/>
            </a:prstGeom>
          </p:spPr>
        </p:pic>
      </p:grpSp>
      <p:sp>
        <p:nvSpPr>
          <p:cNvPr id="27" name="object 27" descr=""/>
          <p:cNvSpPr txBox="1"/>
          <p:nvPr/>
        </p:nvSpPr>
        <p:spPr>
          <a:xfrm>
            <a:off x="911225" y="4582159"/>
            <a:ext cx="1168400" cy="28384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700" spc="-200">
                <a:solidFill>
                  <a:srgbClr val="FFFFFF"/>
                </a:solidFill>
                <a:latin typeface="SimSun"/>
                <a:cs typeface="SimSun"/>
              </a:rPr>
              <a:t>家庭優化硬體</a:t>
            </a:r>
            <a:endParaRPr sz="1700">
              <a:latin typeface="SimSun"/>
              <a:cs typeface="SimSun"/>
            </a:endParaRPr>
          </a:p>
        </p:txBody>
      </p:sp>
      <p:sp>
        <p:nvSpPr>
          <p:cNvPr id="28" name="object 28" descr=""/>
          <p:cNvSpPr txBox="1"/>
          <p:nvPr/>
        </p:nvSpPr>
        <p:spPr>
          <a:xfrm>
            <a:off x="911225" y="4936642"/>
            <a:ext cx="4759325" cy="4826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11100"/>
              </a:lnSpc>
              <a:spcBef>
                <a:spcPts val="95"/>
              </a:spcBef>
            </a:pPr>
            <a:r>
              <a:rPr dirty="0" sz="1350" spc="-170">
                <a:solidFill>
                  <a:srgbClr val="D0D5DA"/>
                </a:solidFill>
                <a:latin typeface="SimSun"/>
                <a:cs typeface="SimSun"/>
              </a:rPr>
              <a:t>「高扭矩、低動能」的馬達設計使</a:t>
            </a:r>
            <a:r>
              <a:rPr dirty="0" sz="1300" spc="-85">
                <a:solidFill>
                  <a:srgbClr val="D0D5DA"/>
                </a:solidFill>
                <a:latin typeface="Sylfaen"/>
                <a:cs typeface="Sylfaen"/>
              </a:rPr>
              <a:t>NEO</a:t>
            </a:r>
            <a:r>
              <a:rPr dirty="0" sz="1350" spc="-165">
                <a:solidFill>
                  <a:srgbClr val="D0D5DA"/>
                </a:solidFill>
                <a:latin typeface="SimSun"/>
                <a:cs typeface="SimSun"/>
              </a:rPr>
              <a:t>更安靜、更安全，功耗更低，完全適應對噪音和安全性要求極高的家庭環境。</a:t>
            </a:r>
            <a:endParaRPr sz="1350">
              <a:latin typeface="SimSun"/>
              <a:cs typeface="SimSun"/>
            </a:endParaRPr>
          </a:p>
        </p:txBody>
      </p:sp>
      <p:grpSp>
        <p:nvGrpSpPr>
          <p:cNvPr id="29" name="object 29" descr=""/>
          <p:cNvGrpSpPr/>
          <p:nvPr/>
        </p:nvGrpSpPr>
        <p:grpSpPr>
          <a:xfrm>
            <a:off x="380999" y="5772149"/>
            <a:ext cx="5562600" cy="1238250"/>
            <a:chOff x="380999" y="5772149"/>
            <a:chExt cx="5562600" cy="1238250"/>
          </a:xfrm>
        </p:grpSpPr>
        <p:sp>
          <p:nvSpPr>
            <p:cNvPr id="30" name="object 30" descr=""/>
            <p:cNvSpPr/>
            <p:nvPr/>
          </p:nvSpPr>
          <p:spPr>
            <a:xfrm>
              <a:off x="380999" y="5772149"/>
              <a:ext cx="5562600" cy="1238250"/>
            </a:xfrm>
            <a:custGeom>
              <a:avLst/>
              <a:gdLst/>
              <a:ahLst/>
              <a:cxnLst/>
              <a:rect l="l" t="t" r="r" b="b"/>
              <a:pathLst>
                <a:path w="5562600" h="1238250">
                  <a:moveTo>
                    <a:pt x="5486399" y="1238249"/>
                  </a:moveTo>
                  <a:lnTo>
                    <a:pt x="76199" y="1238249"/>
                  </a:lnTo>
                  <a:lnTo>
                    <a:pt x="68693" y="1237887"/>
                  </a:lnTo>
                  <a:lnTo>
                    <a:pt x="27882" y="1220982"/>
                  </a:lnTo>
                  <a:lnTo>
                    <a:pt x="3262" y="1184136"/>
                  </a:lnTo>
                  <a:lnTo>
                    <a:pt x="0" y="1162049"/>
                  </a:lnTo>
                  <a:lnTo>
                    <a:pt x="0" y="76199"/>
                  </a:lnTo>
                  <a:lnTo>
                    <a:pt x="12830" y="33857"/>
                  </a:lnTo>
                  <a:lnTo>
                    <a:pt x="47039" y="5800"/>
                  </a:lnTo>
                  <a:lnTo>
                    <a:pt x="76199" y="0"/>
                  </a:lnTo>
                  <a:lnTo>
                    <a:pt x="5486399" y="0"/>
                  </a:lnTo>
                  <a:lnTo>
                    <a:pt x="5528741" y="12830"/>
                  </a:lnTo>
                  <a:lnTo>
                    <a:pt x="5556798" y="47039"/>
                  </a:lnTo>
                  <a:lnTo>
                    <a:pt x="5562599" y="76199"/>
                  </a:lnTo>
                  <a:lnTo>
                    <a:pt x="5562599" y="1162049"/>
                  </a:lnTo>
                  <a:lnTo>
                    <a:pt x="5549768" y="1204392"/>
                  </a:lnTo>
                  <a:lnTo>
                    <a:pt x="5515559" y="1232449"/>
                  </a:lnTo>
                  <a:lnTo>
                    <a:pt x="5486399" y="1238249"/>
                  </a:lnTo>
                  <a:close/>
                </a:path>
              </a:pathLst>
            </a:custGeom>
            <a:solidFill>
              <a:srgbClr val="FFFFF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 descr=""/>
            <p:cNvSpPr/>
            <p:nvPr/>
          </p:nvSpPr>
          <p:spPr>
            <a:xfrm>
              <a:off x="380999" y="5772149"/>
              <a:ext cx="5562600" cy="1238250"/>
            </a:xfrm>
            <a:custGeom>
              <a:avLst/>
              <a:gdLst/>
              <a:ahLst/>
              <a:cxnLst/>
              <a:rect l="l" t="t" r="r" b="b"/>
              <a:pathLst>
                <a:path w="5562600" h="1238250">
                  <a:moveTo>
                    <a:pt x="5486399" y="1238249"/>
                  </a:moveTo>
                  <a:lnTo>
                    <a:pt x="76199" y="1238249"/>
                  </a:lnTo>
                  <a:lnTo>
                    <a:pt x="68693" y="1237887"/>
                  </a:lnTo>
                  <a:lnTo>
                    <a:pt x="27882" y="1220982"/>
                  </a:lnTo>
                  <a:lnTo>
                    <a:pt x="3262" y="1184136"/>
                  </a:lnTo>
                  <a:lnTo>
                    <a:pt x="0" y="1162049"/>
                  </a:lnTo>
                  <a:lnTo>
                    <a:pt x="0" y="76199"/>
                  </a:lnTo>
                  <a:lnTo>
                    <a:pt x="12830" y="33857"/>
                  </a:lnTo>
                  <a:lnTo>
                    <a:pt x="47039" y="5800"/>
                  </a:lnTo>
                  <a:lnTo>
                    <a:pt x="76199" y="0"/>
                  </a:lnTo>
                  <a:lnTo>
                    <a:pt x="5486399" y="0"/>
                  </a:lnTo>
                  <a:lnTo>
                    <a:pt x="5523219" y="9524"/>
                  </a:lnTo>
                  <a:lnTo>
                    <a:pt x="71822" y="9524"/>
                  </a:lnTo>
                  <a:lnTo>
                    <a:pt x="67486" y="9951"/>
                  </a:lnTo>
                  <a:lnTo>
                    <a:pt x="32149" y="25957"/>
                  </a:lnTo>
                  <a:lnTo>
                    <a:pt x="11660" y="58897"/>
                  </a:lnTo>
                  <a:lnTo>
                    <a:pt x="9524" y="71821"/>
                  </a:lnTo>
                  <a:lnTo>
                    <a:pt x="9524" y="1166427"/>
                  </a:lnTo>
                  <a:lnTo>
                    <a:pt x="23193" y="1202730"/>
                  </a:lnTo>
                  <a:lnTo>
                    <a:pt x="54729" y="1225323"/>
                  </a:lnTo>
                  <a:lnTo>
                    <a:pt x="71822" y="1228724"/>
                  </a:lnTo>
                  <a:lnTo>
                    <a:pt x="5523220" y="1228724"/>
                  </a:lnTo>
                  <a:lnTo>
                    <a:pt x="5522355" y="1229241"/>
                  </a:lnTo>
                  <a:lnTo>
                    <a:pt x="5515559" y="1232449"/>
                  </a:lnTo>
                  <a:lnTo>
                    <a:pt x="5508485" y="1234987"/>
                  </a:lnTo>
                  <a:lnTo>
                    <a:pt x="5501267" y="1236799"/>
                  </a:lnTo>
                  <a:lnTo>
                    <a:pt x="5493905" y="1237887"/>
                  </a:lnTo>
                  <a:lnTo>
                    <a:pt x="5486399" y="1238249"/>
                  </a:lnTo>
                  <a:close/>
                </a:path>
                <a:path w="5562600" h="1238250">
                  <a:moveTo>
                    <a:pt x="5523220" y="1228724"/>
                  </a:moveTo>
                  <a:lnTo>
                    <a:pt x="5490777" y="1228724"/>
                  </a:lnTo>
                  <a:lnTo>
                    <a:pt x="5495112" y="1228296"/>
                  </a:lnTo>
                  <a:lnTo>
                    <a:pt x="5503700" y="1226588"/>
                  </a:lnTo>
                  <a:lnTo>
                    <a:pt x="5536641" y="1206099"/>
                  </a:lnTo>
                  <a:lnTo>
                    <a:pt x="5552646" y="1170763"/>
                  </a:lnTo>
                  <a:lnTo>
                    <a:pt x="5553073" y="1166427"/>
                  </a:lnTo>
                  <a:lnTo>
                    <a:pt x="5553073" y="71821"/>
                  </a:lnTo>
                  <a:lnTo>
                    <a:pt x="5552765" y="68693"/>
                  </a:lnTo>
                  <a:lnTo>
                    <a:pt x="5552646" y="67485"/>
                  </a:lnTo>
                  <a:lnTo>
                    <a:pt x="5536641" y="32148"/>
                  </a:lnTo>
                  <a:lnTo>
                    <a:pt x="5503700" y="11659"/>
                  </a:lnTo>
                  <a:lnTo>
                    <a:pt x="5490777" y="9524"/>
                  </a:lnTo>
                  <a:lnTo>
                    <a:pt x="5523219" y="9524"/>
                  </a:lnTo>
                  <a:lnTo>
                    <a:pt x="5553591" y="40243"/>
                  </a:lnTo>
                  <a:lnTo>
                    <a:pt x="5562599" y="1162049"/>
                  </a:lnTo>
                  <a:lnTo>
                    <a:pt x="5562237" y="1169556"/>
                  </a:lnTo>
                  <a:lnTo>
                    <a:pt x="5545332" y="1210367"/>
                  </a:lnTo>
                  <a:lnTo>
                    <a:pt x="5528870" y="1225323"/>
                  </a:lnTo>
                  <a:lnTo>
                    <a:pt x="5523220" y="1228724"/>
                  </a:lnTo>
                  <a:close/>
                </a:path>
              </a:pathLst>
            </a:custGeom>
            <a:solidFill>
              <a:srgbClr val="FFFFFF">
                <a:alpha val="101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2" name="object 32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81024" y="5972174"/>
              <a:ext cx="200024" cy="304799"/>
            </a:xfrm>
            <a:prstGeom prst="rect">
              <a:avLst/>
            </a:prstGeom>
          </p:spPr>
        </p:pic>
      </p:grpSp>
      <p:sp>
        <p:nvSpPr>
          <p:cNvPr id="33" name="object 33" descr=""/>
          <p:cNvSpPr txBox="1"/>
          <p:nvPr/>
        </p:nvSpPr>
        <p:spPr>
          <a:xfrm>
            <a:off x="882650" y="5972809"/>
            <a:ext cx="1168400" cy="28384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700" spc="-200">
                <a:solidFill>
                  <a:srgbClr val="FFFFFF"/>
                </a:solidFill>
                <a:latin typeface="SimSun"/>
                <a:cs typeface="SimSun"/>
              </a:rPr>
              <a:t>合理價格策略</a:t>
            </a:r>
            <a:endParaRPr sz="1700">
              <a:latin typeface="SimSun"/>
              <a:cs typeface="SimSun"/>
            </a:endParaRPr>
          </a:p>
        </p:txBody>
      </p:sp>
      <p:sp>
        <p:nvSpPr>
          <p:cNvPr id="34" name="object 34" descr=""/>
          <p:cNvSpPr txBox="1"/>
          <p:nvPr/>
        </p:nvSpPr>
        <p:spPr>
          <a:xfrm>
            <a:off x="6521450" y="1528461"/>
            <a:ext cx="2292350" cy="762635"/>
          </a:xfrm>
          <a:prstGeom prst="rect">
            <a:avLst/>
          </a:prstGeom>
        </p:spPr>
        <p:txBody>
          <a:bodyPr wrap="square" lIns="0" tIns="908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15"/>
              </a:spcBef>
            </a:pPr>
            <a:r>
              <a:rPr dirty="0" sz="1500" spc="-135">
                <a:solidFill>
                  <a:srgbClr val="FFFFFF"/>
                </a:solidFill>
                <a:latin typeface="SimSun"/>
                <a:cs typeface="SimSun"/>
              </a:rPr>
              <a:t>智慧家庭核心</a:t>
            </a:r>
            <a:endParaRPr sz="1500">
              <a:latin typeface="SimSun"/>
              <a:cs typeface="SimSun"/>
            </a:endParaRPr>
          </a:p>
          <a:p>
            <a:pPr marL="12700" marR="5080">
              <a:lnSpc>
                <a:spcPct val="108700"/>
              </a:lnSpc>
              <a:spcBef>
                <a:spcPts val="380"/>
              </a:spcBef>
            </a:pPr>
            <a:r>
              <a:rPr dirty="0" sz="1150" spc="-110">
                <a:solidFill>
                  <a:srgbClr val="D0D5DA"/>
                </a:solidFill>
                <a:latin typeface="SimSun"/>
                <a:cs typeface="SimSun"/>
              </a:rPr>
              <a:t>成為智慧家庭生態系統的核心成員，而</a:t>
            </a:r>
            <a:r>
              <a:rPr dirty="0" sz="1150" spc="-105">
                <a:solidFill>
                  <a:srgbClr val="D0D5DA"/>
                </a:solidFill>
                <a:latin typeface="SimSun"/>
                <a:cs typeface="SimSun"/>
              </a:rPr>
              <a:t>非僅是獨立的智慧設備。</a:t>
            </a:r>
            <a:endParaRPr sz="1150">
              <a:latin typeface="SimSun"/>
              <a:cs typeface="SimSun"/>
            </a:endParaRPr>
          </a:p>
        </p:txBody>
      </p:sp>
      <p:grpSp>
        <p:nvGrpSpPr>
          <p:cNvPr id="35" name="object 35" descr=""/>
          <p:cNvGrpSpPr/>
          <p:nvPr/>
        </p:nvGrpSpPr>
        <p:grpSpPr>
          <a:xfrm>
            <a:off x="380999" y="1866900"/>
            <a:ext cx="11430000" cy="4876800"/>
            <a:chOff x="380999" y="1866900"/>
            <a:chExt cx="11430000" cy="4876800"/>
          </a:xfrm>
        </p:grpSpPr>
        <p:pic>
          <p:nvPicPr>
            <p:cNvPr id="36" name="object 36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248399" y="1866900"/>
              <a:ext cx="152399" cy="152399"/>
            </a:xfrm>
            <a:prstGeom prst="rect">
              <a:avLst/>
            </a:prstGeom>
          </p:spPr>
        </p:pic>
        <p:sp>
          <p:nvSpPr>
            <p:cNvPr id="37" name="object 37" descr=""/>
            <p:cNvSpPr/>
            <p:nvPr/>
          </p:nvSpPr>
          <p:spPr>
            <a:xfrm>
              <a:off x="6315074" y="1943099"/>
              <a:ext cx="19050" cy="685800"/>
            </a:xfrm>
            <a:custGeom>
              <a:avLst/>
              <a:gdLst/>
              <a:ahLst/>
              <a:cxnLst/>
              <a:rect l="l" t="t" r="r" b="b"/>
              <a:pathLst>
                <a:path w="19050" h="685800">
                  <a:moveTo>
                    <a:pt x="19049" y="685799"/>
                  </a:moveTo>
                  <a:lnTo>
                    <a:pt x="0" y="685799"/>
                  </a:lnTo>
                  <a:lnTo>
                    <a:pt x="0" y="0"/>
                  </a:lnTo>
                  <a:lnTo>
                    <a:pt x="19049" y="0"/>
                  </a:lnTo>
                  <a:lnTo>
                    <a:pt x="19049" y="685799"/>
                  </a:lnTo>
                  <a:close/>
                </a:path>
              </a:pathLst>
            </a:custGeom>
            <a:solidFill>
              <a:srgbClr val="FF7E00">
                <a:alpha val="501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8" name="object 38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248399" y="3009900"/>
              <a:ext cx="152399" cy="152399"/>
            </a:xfrm>
            <a:prstGeom prst="rect">
              <a:avLst/>
            </a:prstGeom>
          </p:spPr>
        </p:pic>
        <p:sp>
          <p:nvSpPr>
            <p:cNvPr id="39" name="object 39" descr=""/>
            <p:cNvSpPr/>
            <p:nvPr/>
          </p:nvSpPr>
          <p:spPr>
            <a:xfrm>
              <a:off x="6315074" y="3086099"/>
              <a:ext cx="19050" cy="685800"/>
            </a:xfrm>
            <a:custGeom>
              <a:avLst/>
              <a:gdLst/>
              <a:ahLst/>
              <a:cxnLst/>
              <a:rect l="l" t="t" r="r" b="b"/>
              <a:pathLst>
                <a:path w="19050" h="685800">
                  <a:moveTo>
                    <a:pt x="19049" y="685799"/>
                  </a:moveTo>
                  <a:lnTo>
                    <a:pt x="0" y="685799"/>
                  </a:lnTo>
                  <a:lnTo>
                    <a:pt x="0" y="0"/>
                  </a:lnTo>
                  <a:lnTo>
                    <a:pt x="19049" y="0"/>
                  </a:lnTo>
                  <a:lnTo>
                    <a:pt x="19049" y="685799"/>
                  </a:lnTo>
                  <a:close/>
                </a:path>
              </a:pathLst>
            </a:custGeom>
            <a:solidFill>
              <a:srgbClr val="FF7E00">
                <a:alpha val="501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0" name="object 40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248399" y="4248149"/>
              <a:ext cx="152399" cy="152399"/>
            </a:xfrm>
            <a:prstGeom prst="rect">
              <a:avLst/>
            </a:prstGeom>
          </p:spPr>
        </p:pic>
        <p:pic>
          <p:nvPicPr>
            <p:cNvPr id="41" name="object 41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029699" y="2543175"/>
              <a:ext cx="2781299" cy="1847849"/>
            </a:xfrm>
            <a:prstGeom prst="rect">
              <a:avLst/>
            </a:prstGeom>
          </p:spPr>
        </p:pic>
        <p:pic>
          <p:nvPicPr>
            <p:cNvPr id="42" name="object 42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80999" y="6591299"/>
              <a:ext cx="190499" cy="152399"/>
            </a:xfrm>
            <a:prstGeom prst="rect">
              <a:avLst/>
            </a:prstGeom>
          </p:spPr>
        </p:pic>
      </p:grpSp>
      <p:sp>
        <p:nvSpPr>
          <p:cNvPr id="43" name="object 43" descr=""/>
          <p:cNvSpPr txBox="1"/>
          <p:nvPr/>
        </p:nvSpPr>
        <p:spPr>
          <a:xfrm>
            <a:off x="6521450" y="2671461"/>
            <a:ext cx="2292350" cy="762635"/>
          </a:xfrm>
          <a:prstGeom prst="rect">
            <a:avLst/>
          </a:prstGeom>
        </p:spPr>
        <p:txBody>
          <a:bodyPr wrap="square" lIns="0" tIns="908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15"/>
              </a:spcBef>
            </a:pPr>
            <a:r>
              <a:rPr dirty="0" sz="1500" spc="-135">
                <a:solidFill>
                  <a:srgbClr val="FFFFFF"/>
                </a:solidFill>
                <a:latin typeface="SimSun"/>
                <a:cs typeface="SimSun"/>
              </a:rPr>
              <a:t>專業領域拓展</a:t>
            </a:r>
            <a:endParaRPr sz="1500">
              <a:latin typeface="SimSun"/>
              <a:cs typeface="SimSun"/>
            </a:endParaRPr>
          </a:p>
          <a:p>
            <a:pPr marL="12700" marR="5080">
              <a:lnSpc>
                <a:spcPct val="108700"/>
              </a:lnSpc>
              <a:spcBef>
                <a:spcPts val="380"/>
              </a:spcBef>
            </a:pPr>
            <a:r>
              <a:rPr dirty="0" sz="1150" spc="-110">
                <a:solidFill>
                  <a:srgbClr val="D0D5DA"/>
                </a:solidFill>
                <a:latin typeface="SimSun"/>
                <a:cs typeface="SimSun"/>
              </a:rPr>
              <a:t>逐步開發適用於醫療照護或教育等更專</a:t>
            </a:r>
            <a:r>
              <a:rPr dirty="0" sz="1150" spc="-105">
                <a:solidFill>
                  <a:srgbClr val="D0D5DA"/>
                </a:solidFill>
                <a:latin typeface="SimSun"/>
                <a:cs typeface="SimSun"/>
              </a:rPr>
              <a:t>業領域的版本。</a:t>
            </a:r>
            <a:endParaRPr sz="1150">
              <a:latin typeface="SimSun"/>
              <a:cs typeface="SimSun"/>
            </a:endParaRPr>
          </a:p>
        </p:txBody>
      </p:sp>
      <p:sp>
        <p:nvSpPr>
          <p:cNvPr id="44" name="object 44" descr=""/>
          <p:cNvSpPr txBox="1"/>
          <p:nvPr/>
        </p:nvSpPr>
        <p:spPr>
          <a:xfrm>
            <a:off x="6521450" y="3814460"/>
            <a:ext cx="2292350" cy="953135"/>
          </a:xfrm>
          <a:prstGeom prst="rect">
            <a:avLst/>
          </a:prstGeom>
        </p:spPr>
        <p:txBody>
          <a:bodyPr wrap="square" lIns="0" tIns="908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15"/>
              </a:spcBef>
            </a:pPr>
            <a:r>
              <a:rPr dirty="0" sz="1500" spc="-130">
                <a:solidFill>
                  <a:srgbClr val="FFFFFF"/>
                </a:solidFill>
                <a:latin typeface="SimSun"/>
                <a:cs typeface="SimSun"/>
              </a:rPr>
              <a:t>普及化目標</a:t>
            </a:r>
            <a:endParaRPr sz="1500">
              <a:latin typeface="SimSun"/>
              <a:cs typeface="SimSun"/>
            </a:endParaRPr>
          </a:p>
          <a:p>
            <a:pPr marL="12700" marR="5080">
              <a:lnSpc>
                <a:spcPct val="108700"/>
              </a:lnSpc>
              <a:spcBef>
                <a:spcPts val="380"/>
              </a:spcBef>
            </a:pPr>
            <a:r>
              <a:rPr dirty="0" sz="1150" spc="-110">
                <a:solidFill>
                  <a:srgbClr val="D0D5DA"/>
                </a:solidFill>
                <a:latin typeface="SimSun"/>
                <a:cs typeface="SimSun"/>
              </a:rPr>
              <a:t>實現「家家戶戶都有機器人幫手」的願景，讓人形機器人成為日常生活必需</a:t>
            </a:r>
            <a:r>
              <a:rPr dirty="0" sz="1150" spc="-50">
                <a:solidFill>
                  <a:srgbClr val="D0D5DA"/>
                </a:solidFill>
                <a:latin typeface="SimSun"/>
                <a:cs typeface="SimSun"/>
              </a:rPr>
              <a:t> </a:t>
            </a:r>
            <a:r>
              <a:rPr dirty="0" sz="1150" spc="-80">
                <a:solidFill>
                  <a:srgbClr val="D0D5DA"/>
                </a:solidFill>
                <a:latin typeface="SimSun"/>
                <a:cs typeface="SimSun"/>
              </a:rPr>
              <a:t>品。</a:t>
            </a:r>
            <a:endParaRPr sz="1150">
              <a:latin typeface="SimSun"/>
              <a:cs typeface="SimSun"/>
            </a:endParaRPr>
          </a:p>
        </p:txBody>
      </p:sp>
      <p:sp>
        <p:nvSpPr>
          <p:cNvPr id="45" name="object 45" descr=""/>
          <p:cNvSpPr txBox="1"/>
          <p:nvPr/>
        </p:nvSpPr>
        <p:spPr>
          <a:xfrm>
            <a:off x="609599" y="6349237"/>
            <a:ext cx="5086350" cy="462915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 marL="38100" marR="30480" indent="276225">
              <a:lnSpc>
                <a:spcPct val="104900"/>
              </a:lnSpc>
              <a:spcBef>
                <a:spcPts val="25"/>
              </a:spcBef>
            </a:pPr>
            <a:r>
              <a:rPr dirty="0" sz="1350" spc="-170">
                <a:solidFill>
                  <a:srgbClr val="D0D5DA"/>
                </a:solidFill>
                <a:latin typeface="SimSun"/>
                <a:cs typeface="SimSun"/>
              </a:rPr>
              <a:t>計劃將</a:t>
            </a:r>
            <a:r>
              <a:rPr dirty="0" sz="1300" spc="-85">
                <a:solidFill>
                  <a:srgbClr val="D0D5DA"/>
                </a:solidFill>
                <a:latin typeface="Sylfaen"/>
                <a:cs typeface="Sylfaen"/>
              </a:rPr>
              <a:t>NEO</a:t>
            </a:r>
            <a:r>
              <a:rPr dirty="0" sz="1350" spc="-170">
                <a:solidFill>
                  <a:srgbClr val="D0D5DA"/>
                </a:solidFill>
                <a:latin typeface="SimSun"/>
                <a:cs typeface="SimSun"/>
              </a:rPr>
              <a:t>售價控制在「相當於一輛經濟型小汽車的水平」，打破人形</a:t>
            </a:r>
            <a:r>
              <a:rPr dirty="0" sz="1350" spc="-50">
                <a:solidFill>
                  <a:srgbClr val="D0D5DA"/>
                </a:solidFill>
                <a:latin typeface="SimSun"/>
                <a:cs typeface="SimSun"/>
              </a:rPr>
              <a:t> </a:t>
            </a:r>
            <a:r>
              <a:rPr dirty="0" baseline="7662" sz="2175" spc="-322">
                <a:solidFill>
                  <a:srgbClr val="9CA2AF"/>
                </a:solidFill>
                <a:latin typeface="Microsoft Sans Serif"/>
                <a:cs typeface="Microsoft Sans Serif"/>
              </a:rPr>
              <a:t>1X</a:t>
            </a:r>
            <a:r>
              <a:rPr dirty="0" baseline="7662" sz="2175" spc="15">
                <a:solidFill>
                  <a:srgbClr val="9CA2AF"/>
                </a:solidFill>
                <a:latin typeface="Microsoft Sans Serif"/>
                <a:cs typeface="Microsoft Sans Serif"/>
              </a:rPr>
              <a:t> </a:t>
            </a:r>
            <a:r>
              <a:rPr dirty="0" baseline="7662" sz="2175" spc="-562">
                <a:solidFill>
                  <a:srgbClr val="9CA2AF"/>
                </a:solidFill>
                <a:latin typeface="Microsoft Sans Serif"/>
                <a:cs typeface="Microsoft Sans Serif"/>
              </a:rPr>
              <a:t>T</a:t>
            </a:r>
            <a:r>
              <a:rPr dirty="0" sz="1350" spc="-1215">
                <a:solidFill>
                  <a:srgbClr val="D0D5DA"/>
                </a:solidFill>
                <a:latin typeface="SimSun"/>
                <a:cs typeface="SimSun"/>
              </a:rPr>
              <a:t>機</a:t>
            </a:r>
            <a:r>
              <a:rPr dirty="0" baseline="7662" sz="2175" spc="-375">
                <a:solidFill>
                  <a:srgbClr val="9CA2AF"/>
                </a:solidFill>
                <a:latin typeface="Microsoft Sans Serif"/>
                <a:cs typeface="Microsoft Sans Serif"/>
              </a:rPr>
              <a:t>ec</a:t>
            </a:r>
            <a:r>
              <a:rPr dirty="0" sz="1350" spc="-1140">
                <a:solidFill>
                  <a:srgbClr val="D0D5DA"/>
                </a:solidFill>
                <a:latin typeface="SimSun"/>
                <a:cs typeface="SimSun"/>
              </a:rPr>
              <a:t>器</a:t>
            </a:r>
            <a:r>
              <a:rPr dirty="0" baseline="7662" sz="2175" spc="-44">
                <a:solidFill>
                  <a:srgbClr val="9CA2AF"/>
                </a:solidFill>
                <a:latin typeface="Microsoft Sans Serif"/>
                <a:cs typeface="Microsoft Sans Serif"/>
              </a:rPr>
              <a:t>h</a:t>
            </a:r>
            <a:r>
              <a:rPr dirty="0" baseline="7662" sz="2175" spc="-922">
                <a:solidFill>
                  <a:srgbClr val="9CA2AF"/>
                </a:solidFill>
                <a:latin typeface="Microsoft Sans Serif"/>
                <a:cs typeface="Microsoft Sans Serif"/>
              </a:rPr>
              <a:t>n</a:t>
            </a:r>
            <a:r>
              <a:rPr dirty="0" sz="1350" spc="-840">
                <a:solidFill>
                  <a:srgbClr val="D0D5DA"/>
                </a:solidFill>
                <a:latin typeface="SimSun"/>
                <a:cs typeface="SimSun"/>
              </a:rPr>
              <a:t>人</a:t>
            </a:r>
            <a:r>
              <a:rPr dirty="0" baseline="7662" sz="2175" spc="-217">
                <a:solidFill>
                  <a:srgbClr val="9CA2AF"/>
                </a:solidFill>
                <a:latin typeface="Microsoft Sans Serif"/>
                <a:cs typeface="Microsoft Sans Serif"/>
              </a:rPr>
              <a:t>o</a:t>
            </a:r>
            <a:r>
              <a:rPr dirty="0" sz="1350" spc="-1290">
                <a:solidFill>
                  <a:srgbClr val="D0D5DA"/>
                </a:solidFill>
                <a:latin typeface="SimSun"/>
                <a:cs typeface="SimSun"/>
              </a:rPr>
              <a:t>價</a:t>
            </a:r>
            <a:r>
              <a:rPr dirty="0" baseline="7662" sz="2175" spc="-22">
                <a:solidFill>
                  <a:srgbClr val="9CA2AF"/>
                </a:solidFill>
                <a:latin typeface="Microsoft Sans Serif"/>
                <a:cs typeface="Microsoft Sans Serif"/>
              </a:rPr>
              <a:t>l</a:t>
            </a:r>
            <a:r>
              <a:rPr dirty="0" baseline="7662" sz="2175" spc="-37">
                <a:solidFill>
                  <a:srgbClr val="9CA2AF"/>
                </a:solidFill>
                <a:latin typeface="Microsoft Sans Serif"/>
                <a:cs typeface="Microsoft Sans Serif"/>
              </a:rPr>
              <a:t>o</a:t>
            </a:r>
            <a:r>
              <a:rPr dirty="0" baseline="7662" sz="2175" spc="-1282">
                <a:solidFill>
                  <a:srgbClr val="9CA2AF"/>
                </a:solidFill>
                <a:latin typeface="Microsoft Sans Serif"/>
                <a:cs typeface="Microsoft Sans Serif"/>
              </a:rPr>
              <a:t>g</a:t>
            </a:r>
            <a:r>
              <a:rPr dirty="0" sz="1350" spc="-690">
                <a:solidFill>
                  <a:srgbClr val="D0D5DA"/>
                </a:solidFill>
                <a:latin typeface="SimSun"/>
                <a:cs typeface="SimSun"/>
              </a:rPr>
              <a:t>格</a:t>
            </a:r>
            <a:r>
              <a:rPr dirty="0" baseline="7662" sz="2175" spc="-89">
                <a:solidFill>
                  <a:srgbClr val="9CA2AF"/>
                </a:solidFill>
                <a:latin typeface="Microsoft Sans Serif"/>
                <a:cs typeface="Microsoft Sans Serif"/>
              </a:rPr>
              <a:t>i</a:t>
            </a:r>
            <a:r>
              <a:rPr dirty="0" baseline="7662" sz="2175" spc="-839">
                <a:solidFill>
                  <a:srgbClr val="9CA2AF"/>
                </a:solidFill>
                <a:latin typeface="Microsoft Sans Serif"/>
                <a:cs typeface="Microsoft Sans Serif"/>
              </a:rPr>
              <a:t>e</a:t>
            </a:r>
            <a:r>
              <a:rPr dirty="0" sz="1350" spc="-915">
                <a:solidFill>
                  <a:srgbClr val="D0D5DA"/>
                </a:solidFill>
                <a:latin typeface="SimSun"/>
                <a:cs typeface="SimSun"/>
              </a:rPr>
              <a:t>高</a:t>
            </a:r>
            <a:r>
              <a:rPr dirty="0" baseline="7662" sz="2175" spc="-262">
                <a:solidFill>
                  <a:srgbClr val="9CA2AF"/>
                </a:solidFill>
                <a:latin typeface="Microsoft Sans Serif"/>
                <a:cs typeface="Microsoft Sans Serif"/>
              </a:rPr>
              <a:t>s</a:t>
            </a:r>
            <a:r>
              <a:rPr dirty="0" baseline="7662" sz="2175" spc="-195">
                <a:solidFill>
                  <a:srgbClr val="9CA2AF"/>
                </a:solidFill>
                <a:latin typeface="Microsoft Sans Serif"/>
                <a:cs typeface="Microsoft Sans Serif"/>
              </a:rPr>
              <a:t> </a:t>
            </a:r>
            <a:r>
              <a:rPr dirty="0" sz="1350" spc="-1290">
                <a:solidFill>
                  <a:srgbClr val="D0D5DA"/>
                </a:solidFill>
                <a:latin typeface="SimSun"/>
                <a:cs typeface="SimSun"/>
              </a:rPr>
              <a:t>昂</a:t>
            </a:r>
            <a:r>
              <a:rPr dirty="0" baseline="7662" sz="2175" spc="-120">
                <a:solidFill>
                  <a:srgbClr val="9CA2AF"/>
                </a:solidFill>
                <a:latin typeface="Microsoft Sans Serif"/>
                <a:cs typeface="Microsoft Sans Serif"/>
              </a:rPr>
              <a:t>©</a:t>
            </a:r>
            <a:r>
              <a:rPr dirty="0" baseline="7662" sz="2175" spc="-315">
                <a:solidFill>
                  <a:srgbClr val="9CA2AF"/>
                </a:solidFill>
                <a:latin typeface="Microsoft Sans Serif"/>
                <a:cs typeface="Microsoft Sans Serif"/>
              </a:rPr>
              <a:t> </a:t>
            </a:r>
            <a:r>
              <a:rPr dirty="0" sz="1350" spc="-1215">
                <a:solidFill>
                  <a:srgbClr val="D0D5DA"/>
                </a:solidFill>
                <a:latin typeface="SimSun"/>
                <a:cs typeface="SimSun"/>
              </a:rPr>
              <a:t>的</a:t>
            </a:r>
            <a:r>
              <a:rPr dirty="0" baseline="7662" sz="2175" spc="-427">
                <a:solidFill>
                  <a:srgbClr val="9CA2AF"/>
                </a:solidFill>
                <a:latin typeface="Microsoft Sans Serif"/>
                <a:cs typeface="Microsoft Sans Serif"/>
              </a:rPr>
              <a:t>20</a:t>
            </a:r>
            <a:r>
              <a:rPr dirty="0" sz="1350" spc="-1065">
                <a:solidFill>
                  <a:srgbClr val="D0D5DA"/>
                </a:solidFill>
                <a:latin typeface="SimSun"/>
                <a:cs typeface="SimSun"/>
              </a:rPr>
              <a:t>壁</a:t>
            </a:r>
            <a:r>
              <a:rPr dirty="0" baseline="7662" sz="2175" spc="-142">
                <a:solidFill>
                  <a:srgbClr val="9CA2AF"/>
                </a:solidFill>
                <a:latin typeface="Microsoft Sans Serif"/>
                <a:cs typeface="Microsoft Sans Serif"/>
              </a:rPr>
              <a:t>2</a:t>
            </a:r>
            <a:r>
              <a:rPr dirty="0" baseline="7662" sz="2175" spc="-960">
                <a:solidFill>
                  <a:srgbClr val="9CA2AF"/>
                </a:solidFill>
                <a:latin typeface="Microsoft Sans Serif"/>
                <a:cs typeface="Microsoft Sans Serif"/>
              </a:rPr>
              <a:t>5</a:t>
            </a:r>
            <a:r>
              <a:rPr dirty="0" sz="1350" spc="-165">
                <a:solidFill>
                  <a:srgbClr val="D0D5DA"/>
                </a:solidFill>
                <a:latin typeface="SimSun"/>
                <a:cs typeface="SimSun"/>
              </a:rPr>
              <a:t>壘，為大規模普及奠定基礎。</a:t>
            </a:r>
            <a:endParaRPr sz="1350"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2025-08-26T19:40:35Z</dcterms:created>
  <dcterms:modified xsi:type="dcterms:W3CDTF">2025-08-26T19:40:35Z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2025-08-26T00:00:00Z</vt:filetime>
  </property>
  <property fmtid="{D5CDD505-2E9C-101B-9397-08002B2CF9AE}" pid="3" name="LastSaved">
    <vt:filetime>2025-08-26T00:00:00Z</vt:filetime>
  </property>
</Properties>
</file>